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58" r:id="rId4"/>
    <p:sldId id="257" r:id="rId5"/>
    <p:sldId id="259" r:id="rId6"/>
    <p:sldId id="262" r:id="rId7"/>
    <p:sldId id="263" r:id="rId8"/>
    <p:sldId id="265" r:id="rId9"/>
    <p:sldId id="266" r:id="rId10"/>
    <p:sldId id="275" r:id="rId11"/>
    <p:sldId id="268" r:id="rId12"/>
    <p:sldId id="270" r:id="rId13"/>
    <p:sldId id="273" r:id="rId14"/>
    <p:sldId id="274" r:id="rId15"/>
    <p:sldId id="278" r:id="rId16"/>
    <p:sldId id="276" r:id="rId17"/>
    <p:sldId id="277"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713"/>
  </p:normalViewPr>
  <p:slideViewPr>
    <p:cSldViewPr snapToGrid="0" snapToObjects="1">
      <p:cViewPr varScale="1">
        <p:scale>
          <a:sx n="69" d="100"/>
          <a:sy n="69" d="100"/>
        </p:scale>
        <p:origin x="5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8936-7168-904B-BAB6-43362AE4B8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8D63F2-944A-C24D-9293-052A165A0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C82148-89EB-2940-A9BF-D89EAA16B683}"/>
              </a:ext>
            </a:extLst>
          </p:cNvPr>
          <p:cNvSpPr>
            <a:spLocks noGrp="1"/>
          </p:cNvSpPr>
          <p:nvPr>
            <p:ph type="dt" sz="half" idx="10"/>
          </p:nvPr>
        </p:nvSpPr>
        <p:spPr/>
        <p:txBody>
          <a:bodyPr/>
          <a:lstStyle/>
          <a:p>
            <a:fld id="{D01B5C1D-D1B2-1E4F-BD98-E53ED103AE54}" type="datetimeFigureOut">
              <a:rPr lang="en-US" smtClean="0"/>
              <a:t>11/29/2019</a:t>
            </a:fld>
            <a:endParaRPr lang="en-US"/>
          </a:p>
        </p:txBody>
      </p:sp>
      <p:sp>
        <p:nvSpPr>
          <p:cNvPr id="5" name="Footer Placeholder 4">
            <a:extLst>
              <a:ext uri="{FF2B5EF4-FFF2-40B4-BE49-F238E27FC236}">
                <a16:creationId xmlns:a16="http://schemas.microsoft.com/office/drawing/2014/main" id="{3D63D141-6613-3A4C-971F-A021AFDA8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69645-ECA2-B347-8503-4836353F5700}"/>
              </a:ext>
            </a:extLst>
          </p:cNvPr>
          <p:cNvSpPr>
            <a:spLocks noGrp="1"/>
          </p:cNvSpPr>
          <p:nvPr>
            <p:ph type="sldNum" sz="quarter" idx="12"/>
          </p:nvPr>
        </p:nvSpPr>
        <p:spPr/>
        <p:txBody>
          <a:bodyPr/>
          <a:lstStyle/>
          <a:p>
            <a:fld id="{1162A2F6-1A28-0848-95A6-7DE1BBE10EB0}" type="slidenum">
              <a:rPr lang="en-US" smtClean="0"/>
              <a:t>‹#›</a:t>
            </a:fld>
            <a:endParaRPr lang="en-US"/>
          </a:p>
        </p:txBody>
      </p:sp>
    </p:spTree>
    <p:extLst>
      <p:ext uri="{BB962C8B-B14F-4D97-AF65-F5344CB8AC3E}">
        <p14:creationId xmlns:p14="http://schemas.microsoft.com/office/powerpoint/2010/main" val="14980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7DDF-B72E-E840-B3BD-4556596FD8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6A91CC-BB5C-A04E-B790-AF17AE9396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AC958-16E0-8B4D-823A-6BECA730EEB1}"/>
              </a:ext>
            </a:extLst>
          </p:cNvPr>
          <p:cNvSpPr>
            <a:spLocks noGrp="1"/>
          </p:cNvSpPr>
          <p:nvPr>
            <p:ph type="dt" sz="half" idx="10"/>
          </p:nvPr>
        </p:nvSpPr>
        <p:spPr/>
        <p:txBody>
          <a:bodyPr/>
          <a:lstStyle/>
          <a:p>
            <a:fld id="{D01B5C1D-D1B2-1E4F-BD98-E53ED103AE54}" type="datetimeFigureOut">
              <a:rPr lang="en-US" smtClean="0"/>
              <a:t>11/29/2019</a:t>
            </a:fld>
            <a:endParaRPr lang="en-US"/>
          </a:p>
        </p:txBody>
      </p:sp>
      <p:sp>
        <p:nvSpPr>
          <p:cNvPr id="5" name="Footer Placeholder 4">
            <a:extLst>
              <a:ext uri="{FF2B5EF4-FFF2-40B4-BE49-F238E27FC236}">
                <a16:creationId xmlns:a16="http://schemas.microsoft.com/office/drawing/2014/main" id="{2B88E60F-B59B-0C4A-AB01-69B6C92BF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B12E8-04EC-014B-91BF-9EB89C7498F3}"/>
              </a:ext>
            </a:extLst>
          </p:cNvPr>
          <p:cNvSpPr>
            <a:spLocks noGrp="1"/>
          </p:cNvSpPr>
          <p:nvPr>
            <p:ph type="sldNum" sz="quarter" idx="12"/>
          </p:nvPr>
        </p:nvSpPr>
        <p:spPr/>
        <p:txBody>
          <a:bodyPr/>
          <a:lstStyle/>
          <a:p>
            <a:fld id="{1162A2F6-1A28-0848-95A6-7DE1BBE10EB0}" type="slidenum">
              <a:rPr lang="en-US" smtClean="0"/>
              <a:t>‹#›</a:t>
            </a:fld>
            <a:endParaRPr lang="en-US"/>
          </a:p>
        </p:txBody>
      </p:sp>
    </p:spTree>
    <p:extLst>
      <p:ext uri="{BB962C8B-B14F-4D97-AF65-F5344CB8AC3E}">
        <p14:creationId xmlns:p14="http://schemas.microsoft.com/office/powerpoint/2010/main" val="337113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7385B8-8BD0-9948-AEF0-6BEB06192D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CE5B86-5887-6342-AD4D-B93941B9A5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06A68-1CF8-DC4B-BA26-AA8F4735D34B}"/>
              </a:ext>
            </a:extLst>
          </p:cNvPr>
          <p:cNvSpPr>
            <a:spLocks noGrp="1"/>
          </p:cNvSpPr>
          <p:nvPr>
            <p:ph type="dt" sz="half" idx="10"/>
          </p:nvPr>
        </p:nvSpPr>
        <p:spPr/>
        <p:txBody>
          <a:bodyPr/>
          <a:lstStyle/>
          <a:p>
            <a:fld id="{D01B5C1D-D1B2-1E4F-BD98-E53ED103AE54}" type="datetimeFigureOut">
              <a:rPr lang="en-US" smtClean="0"/>
              <a:t>11/29/2019</a:t>
            </a:fld>
            <a:endParaRPr lang="en-US"/>
          </a:p>
        </p:txBody>
      </p:sp>
      <p:sp>
        <p:nvSpPr>
          <p:cNvPr id="5" name="Footer Placeholder 4">
            <a:extLst>
              <a:ext uri="{FF2B5EF4-FFF2-40B4-BE49-F238E27FC236}">
                <a16:creationId xmlns:a16="http://schemas.microsoft.com/office/drawing/2014/main" id="{99952BDB-1B68-6D4A-BAD2-25FC36924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F979-E3DC-B64D-82B5-7F77C46A943D}"/>
              </a:ext>
            </a:extLst>
          </p:cNvPr>
          <p:cNvSpPr>
            <a:spLocks noGrp="1"/>
          </p:cNvSpPr>
          <p:nvPr>
            <p:ph type="sldNum" sz="quarter" idx="12"/>
          </p:nvPr>
        </p:nvSpPr>
        <p:spPr/>
        <p:txBody>
          <a:bodyPr/>
          <a:lstStyle/>
          <a:p>
            <a:fld id="{1162A2F6-1A28-0848-95A6-7DE1BBE10EB0}" type="slidenum">
              <a:rPr lang="en-US" smtClean="0"/>
              <a:t>‹#›</a:t>
            </a:fld>
            <a:endParaRPr lang="en-US"/>
          </a:p>
        </p:txBody>
      </p:sp>
    </p:spTree>
    <p:extLst>
      <p:ext uri="{BB962C8B-B14F-4D97-AF65-F5344CB8AC3E}">
        <p14:creationId xmlns:p14="http://schemas.microsoft.com/office/powerpoint/2010/main" val="2861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2F83-6E94-2349-98A0-4F1C4CA61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C1FE8F-4FCE-CC43-B47C-BD75D053A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5B2DD-4BC1-B240-81A5-92C7D0D1A2D6}"/>
              </a:ext>
            </a:extLst>
          </p:cNvPr>
          <p:cNvSpPr>
            <a:spLocks noGrp="1"/>
          </p:cNvSpPr>
          <p:nvPr>
            <p:ph type="dt" sz="half" idx="10"/>
          </p:nvPr>
        </p:nvSpPr>
        <p:spPr/>
        <p:txBody>
          <a:bodyPr/>
          <a:lstStyle/>
          <a:p>
            <a:fld id="{D01B5C1D-D1B2-1E4F-BD98-E53ED103AE54}" type="datetimeFigureOut">
              <a:rPr lang="en-US" smtClean="0"/>
              <a:t>11/29/2019</a:t>
            </a:fld>
            <a:endParaRPr lang="en-US"/>
          </a:p>
        </p:txBody>
      </p:sp>
      <p:sp>
        <p:nvSpPr>
          <p:cNvPr id="5" name="Footer Placeholder 4">
            <a:extLst>
              <a:ext uri="{FF2B5EF4-FFF2-40B4-BE49-F238E27FC236}">
                <a16:creationId xmlns:a16="http://schemas.microsoft.com/office/drawing/2014/main" id="{0FEFA03F-E573-6D4A-A896-2F24EE5A2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5C7B6-CD39-9240-AF00-A989C01A96D0}"/>
              </a:ext>
            </a:extLst>
          </p:cNvPr>
          <p:cNvSpPr>
            <a:spLocks noGrp="1"/>
          </p:cNvSpPr>
          <p:nvPr>
            <p:ph type="sldNum" sz="quarter" idx="12"/>
          </p:nvPr>
        </p:nvSpPr>
        <p:spPr/>
        <p:txBody>
          <a:bodyPr/>
          <a:lstStyle/>
          <a:p>
            <a:fld id="{1162A2F6-1A28-0848-95A6-7DE1BBE10EB0}" type="slidenum">
              <a:rPr lang="en-US" smtClean="0"/>
              <a:t>‹#›</a:t>
            </a:fld>
            <a:endParaRPr lang="en-US"/>
          </a:p>
        </p:txBody>
      </p:sp>
    </p:spTree>
    <p:extLst>
      <p:ext uri="{BB962C8B-B14F-4D97-AF65-F5344CB8AC3E}">
        <p14:creationId xmlns:p14="http://schemas.microsoft.com/office/powerpoint/2010/main" val="415252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5B0F-858D-FB49-9F5D-6F89949F4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EC8B3E-C33F-1C4A-90C6-570A8DFD4F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26F0A-F781-8E47-B628-EA31968F668E}"/>
              </a:ext>
            </a:extLst>
          </p:cNvPr>
          <p:cNvSpPr>
            <a:spLocks noGrp="1"/>
          </p:cNvSpPr>
          <p:nvPr>
            <p:ph type="dt" sz="half" idx="10"/>
          </p:nvPr>
        </p:nvSpPr>
        <p:spPr/>
        <p:txBody>
          <a:bodyPr/>
          <a:lstStyle/>
          <a:p>
            <a:fld id="{D01B5C1D-D1B2-1E4F-BD98-E53ED103AE54}" type="datetimeFigureOut">
              <a:rPr lang="en-US" smtClean="0"/>
              <a:t>11/29/2019</a:t>
            </a:fld>
            <a:endParaRPr lang="en-US"/>
          </a:p>
        </p:txBody>
      </p:sp>
      <p:sp>
        <p:nvSpPr>
          <p:cNvPr id="5" name="Footer Placeholder 4">
            <a:extLst>
              <a:ext uri="{FF2B5EF4-FFF2-40B4-BE49-F238E27FC236}">
                <a16:creationId xmlns:a16="http://schemas.microsoft.com/office/drawing/2014/main" id="{39C3C736-01C3-BE4E-974B-BB6564508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1DCBB-1E90-8F43-BF6D-319963FAC817}"/>
              </a:ext>
            </a:extLst>
          </p:cNvPr>
          <p:cNvSpPr>
            <a:spLocks noGrp="1"/>
          </p:cNvSpPr>
          <p:nvPr>
            <p:ph type="sldNum" sz="quarter" idx="12"/>
          </p:nvPr>
        </p:nvSpPr>
        <p:spPr/>
        <p:txBody>
          <a:bodyPr/>
          <a:lstStyle/>
          <a:p>
            <a:fld id="{1162A2F6-1A28-0848-95A6-7DE1BBE10EB0}" type="slidenum">
              <a:rPr lang="en-US" smtClean="0"/>
              <a:t>‹#›</a:t>
            </a:fld>
            <a:endParaRPr lang="en-US"/>
          </a:p>
        </p:txBody>
      </p:sp>
    </p:spTree>
    <p:extLst>
      <p:ext uri="{BB962C8B-B14F-4D97-AF65-F5344CB8AC3E}">
        <p14:creationId xmlns:p14="http://schemas.microsoft.com/office/powerpoint/2010/main" val="351161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6BF2-8A3F-F24F-AA34-F3A78C1BF1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279F5-2AAE-374A-B840-FB5F879B8C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2BB01-B248-0B46-A736-09F2AC1E8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51808F-4D18-8D49-85E9-D5B52FE4D35B}"/>
              </a:ext>
            </a:extLst>
          </p:cNvPr>
          <p:cNvSpPr>
            <a:spLocks noGrp="1"/>
          </p:cNvSpPr>
          <p:nvPr>
            <p:ph type="dt" sz="half" idx="10"/>
          </p:nvPr>
        </p:nvSpPr>
        <p:spPr/>
        <p:txBody>
          <a:bodyPr/>
          <a:lstStyle/>
          <a:p>
            <a:fld id="{D01B5C1D-D1B2-1E4F-BD98-E53ED103AE54}" type="datetimeFigureOut">
              <a:rPr lang="en-US" smtClean="0"/>
              <a:t>11/29/2019</a:t>
            </a:fld>
            <a:endParaRPr lang="en-US"/>
          </a:p>
        </p:txBody>
      </p:sp>
      <p:sp>
        <p:nvSpPr>
          <p:cNvPr id="6" name="Footer Placeholder 5">
            <a:extLst>
              <a:ext uri="{FF2B5EF4-FFF2-40B4-BE49-F238E27FC236}">
                <a16:creationId xmlns:a16="http://schemas.microsoft.com/office/drawing/2014/main" id="{A1E76FCC-5C71-0444-BC05-8A4CF4C8A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9AB27-0B3A-1F41-BFFF-740F3E535D6A}"/>
              </a:ext>
            </a:extLst>
          </p:cNvPr>
          <p:cNvSpPr>
            <a:spLocks noGrp="1"/>
          </p:cNvSpPr>
          <p:nvPr>
            <p:ph type="sldNum" sz="quarter" idx="12"/>
          </p:nvPr>
        </p:nvSpPr>
        <p:spPr/>
        <p:txBody>
          <a:bodyPr/>
          <a:lstStyle/>
          <a:p>
            <a:fld id="{1162A2F6-1A28-0848-95A6-7DE1BBE10EB0}" type="slidenum">
              <a:rPr lang="en-US" smtClean="0"/>
              <a:t>‹#›</a:t>
            </a:fld>
            <a:endParaRPr lang="en-US"/>
          </a:p>
        </p:txBody>
      </p:sp>
    </p:spTree>
    <p:extLst>
      <p:ext uri="{BB962C8B-B14F-4D97-AF65-F5344CB8AC3E}">
        <p14:creationId xmlns:p14="http://schemas.microsoft.com/office/powerpoint/2010/main" val="339554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107C-553D-8E4B-A384-FB68293D07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8C2BB2-88A5-AD42-BFF2-03C670333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010F5E-E06E-D44D-81B0-19CA4C73F1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566A72-64CD-3B40-9B0F-0B4ABB3BF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C0A79-54D7-2343-9C65-8AA56A1308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62B179-7FCF-EC42-BFFA-2D7E3DB4CE7A}"/>
              </a:ext>
            </a:extLst>
          </p:cNvPr>
          <p:cNvSpPr>
            <a:spLocks noGrp="1"/>
          </p:cNvSpPr>
          <p:nvPr>
            <p:ph type="dt" sz="half" idx="10"/>
          </p:nvPr>
        </p:nvSpPr>
        <p:spPr/>
        <p:txBody>
          <a:bodyPr/>
          <a:lstStyle/>
          <a:p>
            <a:fld id="{D01B5C1D-D1B2-1E4F-BD98-E53ED103AE54}" type="datetimeFigureOut">
              <a:rPr lang="en-US" smtClean="0"/>
              <a:t>11/29/2019</a:t>
            </a:fld>
            <a:endParaRPr lang="en-US"/>
          </a:p>
        </p:txBody>
      </p:sp>
      <p:sp>
        <p:nvSpPr>
          <p:cNvPr id="8" name="Footer Placeholder 7">
            <a:extLst>
              <a:ext uri="{FF2B5EF4-FFF2-40B4-BE49-F238E27FC236}">
                <a16:creationId xmlns:a16="http://schemas.microsoft.com/office/drawing/2014/main" id="{E288DE2C-9214-A640-987C-AA6F7DF2AB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F958E4-AAA4-524B-8CF8-412E3F049D2B}"/>
              </a:ext>
            </a:extLst>
          </p:cNvPr>
          <p:cNvSpPr>
            <a:spLocks noGrp="1"/>
          </p:cNvSpPr>
          <p:nvPr>
            <p:ph type="sldNum" sz="quarter" idx="12"/>
          </p:nvPr>
        </p:nvSpPr>
        <p:spPr/>
        <p:txBody>
          <a:bodyPr/>
          <a:lstStyle/>
          <a:p>
            <a:fld id="{1162A2F6-1A28-0848-95A6-7DE1BBE10EB0}" type="slidenum">
              <a:rPr lang="en-US" smtClean="0"/>
              <a:t>‹#›</a:t>
            </a:fld>
            <a:endParaRPr lang="en-US"/>
          </a:p>
        </p:txBody>
      </p:sp>
    </p:spTree>
    <p:extLst>
      <p:ext uri="{BB962C8B-B14F-4D97-AF65-F5344CB8AC3E}">
        <p14:creationId xmlns:p14="http://schemas.microsoft.com/office/powerpoint/2010/main" val="273917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9B67-3228-9849-8778-41132D5288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AF9BA0-115F-C74E-8A96-5584BF8AC8D8}"/>
              </a:ext>
            </a:extLst>
          </p:cNvPr>
          <p:cNvSpPr>
            <a:spLocks noGrp="1"/>
          </p:cNvSpPr>
          <p:nvPr>
            <p:ph type="dt" sz="half" idx="10"/>
          </p:nvPr>
        </p:nvSpPr>
        <p:spPr/>
        <p:txBody>
          <a:bodyPr/>
          <a:lstStyle/>
          <a:p>
            <a:fld id="{D01B5C1D-D1B2-1E4F-BD98-E53ED103AE54}" type="datetimeFigureOut">
              <a:rPr lang="en-US" smtClean="0"/>
              <a:t>11/29/2019</a:t>
            </a:fld>
            <a:endParaRPr lang="en-US"/>
          </a:p>
        </p:txBody>
      </p:sp>
      <p:sp>
        <p:nvSpPr>
          <p:cNvPr id="4" name="Footer Placeholder 3">
            <a:extLst>
              <a:ext uri="{FF2B5EF4-FFF2-40B4-BE49-F238E27FC236}">
                <a16:creationId xmlns:a16="http://schemas.microsoft.com/office/drawing/2014/main" id="{879BD721-DE77-1245-A380-500066231C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D5953-4888-DD43-B98B-76FCD5462A88}"/>
              </a:ext>
            </a:extLst>
          </p:cNvPr>
          <p:cNvSpPr>
            <a:spLocks noGrp="1"/>
          </p:cNvSpPr>
          <p:nvPr>
            <p:ph type="sldNum" sz="quarter" idx="12"/>
          </p:nvPr>
        </p:nvSpPr>
        <p:spPr/>
        <p:txBody>
          <a:bodyPr/>
          <a:lstStyle/>
          <a:p>
            <a:fld id="{1162A2F6-1A28-0848-95A6-7DE1BBE10EB0}" type="slidenum">
              <a:rPr lang="en-US" smtClean="0"/>
              <a:t>‹#›</a:t>
            </a:fld>
            <a:endParaRPr lang="en-US"/>
          </a:p>
        </p:txBody>
      </p:sp>
    </p:spTree>
    <p:extLst>
      <p:ext uri="{BB962C8B-B14F-4D97-AF65-F5344CB8AC3E}">
        <p14:creationId xmlns:p14="http://schemas.microsoft.com/office/powerpoint/2010/main" val="286506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C2F01-3B54-E249-B7C5-498D33E007CE}"/>
              </a:ext>
            </a:extLst>
          </p:cNvPr>
          <p:cNvSpPr>
            <a:spLocks noGrp="1"/>
          </p:cNvSpPr>
          <p:nvPr>
            <p:ph type="dt" sz="half" idx="10"/>
          </p:nvPr>
        </p:nvSpPr>
        <p:spPr/>
        <p:txBody>
          <a:bodyPr/>
          <a:lstStyle/>
          <a:p>
            <a:fld id="{D01B5C1D-D1B2-1E4F-BD98-E53ED103AE54}" type="datetimeFigureOut">
              <a:rPr lang="en-US" smtClean="0"/>
              <a:t>11/29/2019</a:t>
            </a:fld>
            <a:endParaRPr lang="en-US"/>
          </a:p>
        </p:txBody>
      </p:sp>
      <p:sp>
        <p:nvSpPr>
          <p:cNvPr id="3" name="Footer Placeholder 2">
            <a:extLst>
              <a:ext uri="{FF2B5EF4-FFF2-40B4-BE49-F238E27FC236}">
                <a16:creationId xmlns:a16="http://schemas.microsoft.com/office/drawing/2014/main" id="{1E51B7CD-76AA-054E-A16B-586BBEDF4A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8A54B9-3A38-4143-BAD9-968F6562C5FB}"/>
              </a:ext>
            </a:extLst>
          </p:cNvPr>
          <p:cNvSpPr>
            <a:spLocks noGrp="1"/>
          </p:cNvSpPr>
          <p:nvPr>
            <p:ph type="sldNum" sz="quarter" idx="12"/>
          </p:nvPr>
        </p:nvSpPr>
        <p:spPr/>
        <p:txBody>
          <a:bodyPr/>
          <a:lstStyle/>
          <a:p>
            <a:fld id="{1162A2F6-1A28-0848-95A6-7DE1BBE10EB0}" type="slidenum">
              <a:rPr lang="en-US" smtClean="0"/>
              <a:t>‹#›</a:t>
            </a:fld>
            <a:endParaRPr lang="en-US"/>
          </a:p>
        </p:txBody>
      </p:sp>
    </p:spTree>
    <p:extLst>
      <p:ext uri="{BB962C8B-B14F-4D97-AF65-F5344CB8AC3E}">
        <p14:creationId xmlns:p14="http://schemas.microsoft.com/office/powerpoint/2010/main" val="192177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A511-BE1C-7840-BEE2-FE8528AE3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AFF75C-1791-F443-8571-2CB3C78DCC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45229-D103-1A4F-B57D-236339E14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34446-68F4-FD45-9799-CD73BD980551}"/>
              </a:ext>
            </a:extLst>
          </p:cNvPr>
          <p:cNvSpPr>
            <a:spLocks noGrp="1"/>
          </p:cNvSpPr>
          <p:nvPr>
            <p:ph type="dt" sz="half" idx="10"/>
          </p:nvPr>
        </p:nvSpPr>
        <p:spPr/>
        <p:txBody>
          <a:bodyPr/>
          <a:lstStyle/>
          <a:p>
            <a:fld id="{D01B5C1D-D1B2-1E4F-BD98-E53ED103AE54}" type="datetimeFigureOut">
              <a:rPr lang="en-US" smtClean="0"/>
              <a:t>11/29/2019</a:t>
            </a:fld>
            <a:endParaRPr lang="en-US"/>
          </a:p>
        </p:txBody>
      </p:sp>
      <p:sp>
        <p:nvSpPr>
          <p:cNvPr id="6" name="Footer Placeholder 5">
            <a:extLst>
              <a:ext uri="{FF2B5EF4-FFF2-40B4-BE49-F238E27FC236}">
                <a16:creationId xmlns:a16="http://schemas.microsoft.com/office/drawing/2014/main" id="{6296DA6E-A58D-E247-9DF7-C2D92E194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184B1-D86E-4B4F-B6DE-6B598A88CA48}"/>
              </a:ext>
            </a:extLst>
          </p:cNvPr>
          <p:cNvSpPr>
            <a:spLocks noGrp="1"/>
          </p:cNvSpPr>
          <p:nvPr>
            <p:ph type="sldNum" sz="quarter" idx="12"/>
          </p:nvPr>
        </p:nvSpPr>
        <p:spPr/>
        <p:txBody>
          <a:bodyPr/>
          <a:lstStyle/>
          <a:p>
            <a:fld id="{1162A2F6-1A28-0848-95A6-7DE1BBE10EB0}" type="slidenum">
              <a:rPr lang="en-US" smtClean="0"/>
              <a:t>‹#›</a:t>
            </a:fld>
            <a:endParaRPr lang="en-US"/>
          </a:p>
        </p:txBody>
      </p:sp>
    </p:spTree>
    <p:extLst>
      <p:ext uri="{BB962C8B-B14F-4D97-AF65-F5344CB8AC3E}">
        <p14:creationId xmlns:p14="http://schemas.microsoft.com/office/powerpoint/2010/main" val="26634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E459-6649-CD4A-8854-C9E1B65D0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F9A9F1-4386-814F-BDBF-D68A68CF32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8F96EE-42E0-D24F-8FF9-2BCEE83C8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52572-DF28-7748-AF24-CE66AAB78FCD}"/>
              </a:ext>
            </a:extLst>
          </p:cNvPr>
          <p:cNvSpPr>
            <a:spLocks noGrp="1"/>
          </p:cNvSpPr>
          <p:nvPr>
            <p:ph type="dt" sz="half" idx="10"/>
          </p:nvPr>
        </p:nvSpPr>
        <p:spPr/>
        <p:txBody>
          <a:bodyPr/>
          <a:lstStyle/>
          <a:p>
            <a:fld id="{D01B5C1D-D1B2-1E4F-BD98-E53ED103AE54}" type="datetimeFigureOut">
              <a:rPr lang="en-US" smtClean="0"/>
              <a:t>11/29/2019</a:t>
            </a:fld>
            <a:endParaRPr lang="en-US"/>
          </a:p>
        </p:txBody>
      </p:sp>
      <p:sp>
        <p:nvSpPr>
          <p:cNvPr id="6" name="Footer Placeholder 5">
            <a:extLst>
              <a:ext uri="{FF2B5EF4-FFF2-40B4-BE49-F238E27FC236}">
                <a16:creationId xmlns:a16="http://schemas.microsoft.com/office/drawing/2014/main" id="{FFF5F637-AAC9-2C43-86FB-31815A491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02693-07B8-F940-A9BD-030F86B20D57}"/>
              </a:ext>
            </a:extLst>
          </p:cNvPr>
          <p:cNvSpPr>
            <a:spLocks noGrp="1"/>
          </p:cNvSpPr>
          <p:nvPr>
            <p:ph type="sldNum" sz="quarter" idx="12"/>
          </p:nvPr>
        </p:nvSpPr>
        <p:spPr/>
        <p:txBody>
          <a:bodyPr/>
          <a:lstStyle/>
          <a:p>
            <a:fld id="{1162A2F6-1A28-0848-95A6-7DE1BBE10EB0}" type="slidenum">
              <a:rPr lang="en-US" smtClean="0"/>
              <a:t>‹#›</a:t>
            </a:fld>
            <a:endParaRPr lang="en-US"/>
          </a:p>
        </p:txBody>
      </p:sp>
    </p:spTree>
    <p:extLst>
      <p:ext uri="{BB962C8B-B14F-4D97-AF65-F5344CB8AC3E}">
        <p14:creationId xmlns:p14="http://schemas.microsoft.com/office/powerpoint/2010/main" val="279074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557F0D-23A7-2947-A27E-85699407A1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0F0756-4180-B148-8DB6-A88FC7D539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DF2CC-C9EF-E04E-BC0E-53C0234B9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B5C1D-D1B2-1E4F-BD98-E53ED103AE54}" type="datetimeFigureOut">
              <a:rPr lang="en-US" smtClean="0"/>
              <a:t>11/29/2019</a:t>
            </a:fld>
            <a:endParaRPr lang="en-US"/>
          </a:p>
        </p:txBody>
      </p:sp>
      <p:sp>
        <p:nvSpPr>
          <p:cNvPr id="5" name="Footer Placeholder 4">
            <a:extLst>
              <a:ext uri="{FF2B5EF4-FFF2-40B4-BE49-F238E27FC236}">
                <a16:creationId xmlns:a16="http://schemas.microsoft.com/office/drawing/2014/main" id="{3F4EE4BB-EE80-8248-93BB-B4C4A99BC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C26745-BCB3-DD43-8883-E35C175A2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2A2F6-1A28-0848-95A6-7DE1BBE10EB0}" type="slidenum">
              <a:rPr lang="en-US" smtClean="0"/>
              <a:t>‹#›</a:t>
            </a:fld>
            <a:endParaRPr lang="en-US"/>
          </a:p>
        </p:txBody>
      </p:sp>
    </p:spTree>
    <p:extLst>
      <p:ext uri="{BB962C8B-B14F-4D97-AF65-F5344CB8AC3E}">
        <p14:creationId xmlns:p14="http://schemas.microsoft.com/office/powerpoint/2010/main" val="1995415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523E-974C-F64B-BACC-2F43C0B7DD71}"/>
              </a:ext>
            </a:extLst>
          </p:cNvPr>
          <p:cNvSpPr>
            <a:spLocks noGrp="1"/>
          </p:cNvSpPr>
          <p:nvPr>
            <p:ph type="ctrTitle"/>
          </p:nvPr>
        </p:nvSpPr>
        <p:spPr>
          <a:xfrm>
            <a:off x="115747" y="1122363"/>
            <a:ext cx="11933499" cy="2387600"/>
          </a:xfrm>
        </p:spPr>
        <p:txBody>
          <a:bodyPr>
            <a:normAutofit/>
          </a:bodyPr>
          <a:lstStyle/>
          <a:p>
            <a:r>
              <a:rPr lang="en-US" sz="4000" b="1" dirty="0"/>
              <a:t>“That’s </a:t>
            </a:r>
            <a:r>
              <a:rPr lang="en-US" sz="4000" b="1" dirty="0" err="1"/>
              <a:t>schoolified</a:t>
            </a:r>
            <a:r>
              <a:rPr lang="en-US" sz="4000" b="1" dirty="0"/>
              <a:t>”: </a:t>
            </a:r>
            <a:br>
              <a:rPr lang="en-US" sz="4000" b="1" dirty="0"/>
            </a:br>
            <a:r>
              <a:rPr lang="en-US" sz="4000" b="1" dirty="0"/>
              <a:t>Curriculum, pedagogy and assessment shaping English poetry for Black learners in Johannesburg</a:t>
            </a:r>
          </a:p>
        </p:txBody>
      </p:sp>
      <p:sp>
        <p:nvSpPr>
          <p:cNvPr id="3" name="Subtitle 2">
            <a:extLst>
              <a:ext uri="{FF2B5EF4-FFF2-40B4-BE49-F238E27FC236}">
                <a16:creationId xmlns:a16="http://schemas.microsoft.com/office/drawing/2014/main" id="{8A3182FC-61E0-404D-A3A1-AC1A5CF199EF}"/>
              </a:ext>
            </a:extLst>
          </p:cNvPr>
          <p:cNvSpPr>
            <a:spLocks noGrp="1"/>
          </p:cNvSpPr>
          <p:nvPr>
            <p:ph type="subTitle" idx="1"/>
          </p:nvPr>
        </p:nvSpPr>
        <p:spPr/>
        <p:txBody>
          <a:bodyPr>
            <a:normAutofit lnSpcReduction="10000"/>
          </a:bodyPr>
          <a:lstStyle/>
          <a:p>
            <a:endParaRPr lang="en-US" dirty="0"/>
          </a:p>
          <a:p>
            <a:pPr algn="l"/>
            <a:r>
              <a:rPr lang="en-US" dirty="0"/>
              <a:t>Adam Cooper</a:t>
            </a:r>
          </a:p>
          <a:p>
            <a:pPr algn="l"/>
            <a:r>
              <a:rPr lang="en-US" dirty="0"/>
              <a:t>Education and Skills Development</a:t>
            </a:r>
          </a:p>
          <a:p>
            <a:pPr algn="l"/>
            <a:r>
              <a:rPr lang="en-US" dirty="0"/>
              <a:t>Human Sciences Research Council</a:t>
            </a:r>
          </a:p>
        </p:txBody>
      </p:sp>
    </p:spTree>
    <p:extLst>
      <p:ext uri="{BB962C8B-B14F-4D97-AF65-F5344CB8AC3E}">
        <p14:creationId xmlns:p14="http://schemas.microsoft.com/office/powerpoint/2010/main" val="1126002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3E10-66D5-A448-861D-FD2FEF98ADE5}"/>
              </a:ext>
            </a:extLst>
          </p:cNvPr>
          <p:cNvSpPr>
            <a:spLocks noGrp="1"/>
          </p:cNvSpPr>
          <p:nvPr>
            <p:ph type="title"/>
          </p:nvPr>
        </p:nvSpPr>
        <p:spPr/>
        <p:txBody>
          <a:bodyPr>
            <a:normAutofit fontScale="90000"/>
          </a:bodyPr>
          <a:lstStyle/>
          <a:p>
            <a:r>
              <a:rPr lang="en-US" i="1" u="sng" dirty="0"/>
              <a:t>Theme 1</a:t>
            </a:r>
            <a:r>
              <a:rPr lang="en-ZA" dirty="0"/>
              <a:t/>
            </a:r>
            <a:br>
              <a:rPr lang="en-ZA" dirty="0"/>
            </a:br>
            <a:r>
              <a:rPr lang="en-US" i="1" u="sng" dirty="0"/>
              <a:t>“The moment there is something they can relate to it opens up the conversation”: curriculum choices</a:t>
            </a:r>
            <a:endParaRPr lang="en-US" dirty="0"/>
          </a:p>
        </p:txBody>
      </p:sp>
      <p:sp>
        <p:nvSpPr>
          <p:cNvPr id="3" name="Content Placeholder 2">
            <a:extLst>
              <a:ext uri="{FF2B5EF4-FFF2-40B4-BE49-F238E27FC236}">
                <a16:creationId xmlns:a16="http://schemas.microsoft.com/office/drawing/2014/main" id="{DD499165-254C-794D-B339-9D51F1803550}"/>
              </a:ext>
            </a:extLst>
          </p:cNvPr>
          <p:cNvSpPr>
            <a:spLocks noGrp="1"/>
          </p:cNvSpPr>
          <p:nvPr>
            <p:ph idx="1"/>
          </p:nvPr>
        </p:nvSpPr>
        <p:spPr/>
        <p:txBody>
          <a:bodyPr>
            <a:normAutofit/>
          </a:bodyPr>
          <a:lstStyle/>
          <a:p>
            <a:pPr marL="0" indent="0">
              <a:buNone/>
            </a:pPr>
            <a:endParaRPr lang="en-US" sz="1900" i="1" dirty="0"/>
          </a:p>
          <a:p>
            <a:pPr marL="0" indent="0">
              <a:buNone/>
            </a:pPr>
            <a:r>
              <a:rPr lang="en-US" sz="1900" i="1" dirty="0"/>
              <a:t>“What made poetry ‘relevant’ for learners was therefore a complex issue, related both to individual poems, but also the body of poetry that was presented to learners as a whole. The accessibility of the language clearly impacted on relevance, as second or third language speakers not comprehending the vocabulary of the poem, or the genre, resulted in alienation. Writers from similar backgrounds, with common race or class-based identities, helped make the poetry relevant but was no guarantee that learners would relate to these poets, people that may have left the township and no longer exclusively focus on its cultural reference points. Teachers were aware that African and South African poetry was more likely to resonate with learners but stressed that it was good for them to experience other cultures and perspectives, expanding their horizons, often with positive outcomes.” </a:t>
            </a:r>
            <a:endParaRPr lang="en-ZA" sz="1900" i="1" dirty="0"/>
          </a:p>
          <a:p>
            <a:endParaRPr lang="en-US" dirty="0"/>
          </a:p>
        </p:txBody>
      </p:sp>
    </p:spTree>
    <p:extLst>
      <p:ext uri="{BB962C8B-B14F-4D97-AF65-F5344CB8AC3E}">
        <p14:creationId xmlns:p14="http://schemas.microsoft.com/office/powerpoint/2010/main" val="151589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1461-18F3-C44D-9D03-7C3920202A0B}"/>
              </a:ext>
            </a:extLst>
          </p:cNvPr>
          <p:cNvSpPr>
            <a:spLocks noGrp="1"/>
          </p:cNvSpPr>
          <p:nvPr>
            <p:ph type="title"/>
          </p:nvPr>
        </p:nvSpPr>
        <p:spPr>
          <a:xfrm>
            <a:off x="4965430" y="629268"/>
            <a:ext cx="6586491" cy="1286160"/>
          </a:xfrm>
        </p:spPr>
        <p:txBody>
          <a:bodyPr anchor="b">
            <a:normAutofit/>
          </a:bodyPr>
          <a:lstStyle/>
          <a:p>
            <a:r>
              <a:rPr lang="en-US" sz="2400" i="1" u="sng"/>
              <a:t>Theme 2</a:t>
            </a:r>
            <a:r>
              <a:rPr lang="en-ZA" sz="2400"/>
              <a:t/>
            </a:r>
            <a:br>
              <a:rPr lang="en-ZA" sz="2400"/>
            </a:br>
            <a:r>
              <a:rPr lang="en-US" sz="2400" i="1" u="sng"/>
              <a:t>Grasping at figures of speech: poetry pedagogy </a:t>
            </a:r>
            <a:r>
              <a:rPr lang="en-ZA" sz="2400"/>
              <a:t/>
            </a:r>
            <a:br>
              <a:rPr lang="en-ZA" sz="2400"/>
            </a:br>
            <a:endParaRPr lang="en-US" sz="2400"/>
          </a:p>
        </p:txBody>
      </p:sp>
      <p:pic>
        <p:nvPicPr>
          <p:cNvPr id="5122" name="Picture 2" descr="Image result for figures of speech">
            <a:extLst>
              <a:ext uri="{FF2B5EF4-FFF2-40B4-BE49-F238E27FC236}">
                <a16:creationId xmlns:a16="http://schemas.microsoft.com/office/drawing/2014/main" id="{8D955469-9CA7-5947-839F-E231C1066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1"/>
          <a:stretch/>
        </p:blipFill>
        <p:spPr bwMode="auto">
          <a:xfrm>
            <a:off x="640079" y="629268"/>
            <a:ext cx="3332912" cy="493080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0DA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B322CE-9B66-8B48-B0C2-0FA5055CF4B1}"/>
              </a:ext>
            </a:extLst>
          </p:cNvPr>
          <p:cNvSpPr>
            <a:spLocks noGrp="1"/>
          </p:cNvSpPr>
          <p:nvPr>
            <p:ph idx="1"/>
          </p:nvPr>
        </p:nvSpPr>
        <p:spPr>
          <a:xfrm>
            <a:off x="4664597" y="2210767"/>
            <a:ext cx="6887323" cy="4490973"/>
          </a:xfrm>
        </p:spPr>
        <p:txBody>
          <a:bodyPr>
            <a:normAutofit/>
          </a:bodyPr>
          <a:lstStyle/>
          <a:p>
            <a:r>
              <a:rPr lang="en-US" sz="1100" dirty="0"/>
              <a:t>Poetry class an intimidating experience both for learners and educators. </a:t>
            </a:r>
          </a:p>
          <a:p>
            <a:r>
              <a:rPr lang="en-US" sz="1100" dirty="0"/>
              <a:t>Many teachers retreated to the safety of figures of speech, literary devices and a line by line analysis of the poems</a:t>
            </a:r>
          </a:p>
          <a:p>
            <a:endParaRPr lang="en-US" sz="1100" dirty="0"/>
          </a:p>
          <a:p>
            <a:endParaRPr lang="en-US" sz="1100" dirty="0"/>
          </a:p>
          <a:p>
            <a:pPr marL="0" indent="0">
              <a:buNone/>
            </a:pPr>
            <a:r>
              <a:rPr lang="en-US" sz="1100" i="1" dirty="0"/>
              <a:t>You start with giving learners background of the poem and you need to ensure they have knowledge of literary devices. If they don’t know figures of speech it’s going to be difficult for them to engage with a poem at a base level. Poetic devices and figures of speech we do at grade 8 so that as they go up its like scaffolding. So as they reach grade 12 its easier to understand. Then we go to the lines in the poem; what is the implication, what is the message, what is the poet trying to teach us. </a:t>
            </a:r>
          </a:p>
          <a:p>
            <a:pPr marL="0" indent="0">
              <a:buNone/>
            </a:pPr>
            <a:r>
              <a:rPr lang="en-US" sz="1100" i="1" dirty="0"/>
              <a:t>_________________________________</a:t>
            </a:r>
          </a:p>
          <a:p>
            <a:endParaRPr lang="en-US" sz="1100" i="1" dirty="0"/>
          </a:p>
          <a:p>
            <a:pPr marL="0" indent="0">
              <a:buNone/>
            </a:pPr>
            <a:r>
              <a:rPr lang="en-ZA" sz="1100" i="1" dirty="0"/>
              <a:t>They have to number their lines. I read through the poem or one of them reads through it first. Then we’ll do the structure of the poem, what is the line structure what is the stanza structure. We have a little structure bubble. Some of them come to class with their numbered lines and little structure bubbles. We discuss the vocabulary. Then we do a line by line breakdown. Line 1 what figures of speech, literary techniques .</a:t>
            </a:r>
            <a:r>
              <a:rPr lang="en-ZA" sz="1100" dirty="0">
                <a:effectLst/>
              </a:rPr>
              <a:t> </a:t>
            </a:r>
            <a:endParaRPr lang="en-US" sz="1100" dirty="0"/>
          </a:p>
          <a:p>
            <a:endParaRPr lang="en-ZA" sz="1100" dirty="0"/>
          </a:p>
          <a:p>
            <a:endParaRPr lang="en-US" sz="1100" dirty="0"/>
          </a:p>
        </p:txBody>
      </p:sp>
    </p:spTree>
    <p:extLst>
      <p:ext uri="{BB962C8B-B14F-4D97-AF65-F5344CB8AC3E}">
        <p14:creationId xmlns:p14="http://schemas.microsoft.com/office/powerpoint/2010/main" val="685806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E417-D10E-9C47-977E-483DCB1D07A7}"/>
              </a:ext>
            </a:extLst>
          </p:cNvPr>
          <p:cNvSpPr>
            <a:spLocks noGrp="1"/>
          </p:cNvSpPr>
          <p:nvPr>
            <p:ph type="title"/>
          </p:nvPr>
        </p:nvSpPr>
        <p:spPr>
          <a:xfrm>
            <a:off x="4965430" y="137892"/>
            <a:ext cx="6586491" cy="1528857"/>
          </a:xfrm>
        </p:spPr>
        <p:txBody>
          <a:bodyPr anchor="b">
            <a:normAutofit/>
          </a:bodyPr>
          <a:lstStyle/>
          <a:p>
            <a:r>
              <a:rPr lang="en-US" sz="2800" i="1" u="sng" dirty="0"/>
              <a:t>Theme 2</a:t>
            </a:r>
            <a:r>
              <a:rPr lang="en-ZA" sz="2800" dirty="0"/>
              <a:t/>
            </a:r>
            <a:br>
              <a:rPr lang="en-ZA" sz="2800" dirty="0"/>
            </a:br>
            <a:r>
              <a:rPr lang="en-US" sz="2800" i="1" u="sng" dirty="0"/>
              <a:t>Grasping at figures of speech: poetry pedagogy</a:t>
            </a:r>
            <a:endParaRPr lang="en-US" sz="2800" dirty="0"/>
          </a:p>
        </p:txBody>
      </p:sp>
      <p:pic>
        <p:nvPicPr>
          <p:cNvPr id="7170" name="Picture 2" descr="https://i1.wp.com/www.crestwood.on.ca/wp-content/uploads/2014/03/literature-art.gif?fit=300%2C300">
            <a:extLst>
              <a:ext uri="{FF2B5EF4-FFF2-40B4-BE49-F238E27FC236}">
                <a16:creationId xmlns:a16="http://schemas.microsoft.com/office/drawing/2014/main" id="{CB4D5069-1A7B-6A46-ACE2-A4F70DBBA5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46" r="736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A835"/>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89B2E5-5CFC-ED40-8E1D-B34BDB0A108F}"/>
              </a:ext>
            </a:extLst>
          </p:cNvPr>
          <p:cNvSpPr>
            <a:spLocks noGrp="1"/>
          </p:cNvSpPr>
          <p:nvPr>
            <p:ph idx="1"/>
          </p:nvPr>
        </p:nvSpPr>
        <p:spPr>
          <a:xfrm>
            <a:off x="4965431" y="2115117"/>
            <a:ext cx="6586489" cy="4604991"/>
          </a:xfrm>
        </p:spPr>
        <p:txBody>
          <a:bodyPr>
            <a:normAutofit lnSpcReduction="10000"/>
          </a:bodyPr>
          <a:lstStyle/>
          <a:p>
            <a:pPr marL="0" indent="0">
              <a:buNone/>
            </a:pPr>
            <a:r>
              <a:rPr lang="en-US" sz="1400" b="1" dirty="0"/>
              <a:t>Some teachers critical of this approach:</a:t>
            </a:r>
          </a:p>
          <a:p>
            <a:pPr marL="0" indent="0">
              <a:buNone/>
            </a:pPr>
            <a:endParaRPr lang="en-US" sz="1400" b="1" dirty="0"/>
          </a:p>
          <a:p>
            <a:pPr marL="0" indent="0">
              <a:buNone/>
            </a:pPr>
            <a:r>
              <a:rPr lang="en-US" sz="1400" b="1" dirty="0"/>
              <a:t>Interviewee:</a:t>
            </a:r>
            <a:r>
              <a:rPr lang="en-US" sz="1400" i="1" dirty="0"/>
              <a:t> figures of speech…is not a poem. It’s a </a:t>
            </a:r>
            <a:r>
              <a:rPr lang="en-US" sz="1400" i="1" dirty="0" err="1"/>
              <a:t>tickable</a:t>
            </a:r>
            <a:r>
              <a:rPr lang="en-US" sz="1400" i="1" dirty="0"/>
              <a:t> term that’s going to be tested in the exam. Who the hell writes a poem for great examples of metaphors? What poetry is in the school context is totally divorced from the real nature of that thing. Poetry is an artistic expression, is a social behavior, social event. It is a social practice, it’s creative. But what it is in school is reading texts that doesn’t really say much to you often and then being forced to answer fairly abstract, opaque questions</a:t>
            </a:r>
            <a:endParaRPr lang="en-ZA" sz="1400" dirty="0"/>
          </a:p>
          <a:p>
            <a:pPr marL="0" indent="0">
              <a:buNone/>
            </a:pPr>
            <a:r>
              <a:rPr lang="en-US" sz="1400" b="1" dirty="0"/>
              <a:t>Interviewer:</a:t>
            </a:r>
            <a:r>
              <a:rPr lang="en-US" sz="1400" i="1" dirty="0"/>
              <a:t> why is it that way in school?</a:t>
            </a:r>
            <a:endParaRPr lang="en-ZA" sz="1400" dirty="0"/>
          </a:p>
          <a:p>
            <a:pPr marL="0" indent="0">
              <a:buNone/>
            </a:pPr>
            <a:r>
              <a:rPr lang="en-US" sz="1400" b="1" dirty="0"/>
              <a:t>Interviewee:</a:t>
            </a:r>
            <a:r>
              <a:rPr lang="en-US" sz="1400" i="1" dirty="0"/>
              <a:t> Because of the way the education system is. At some point people decided… English teachers in schools decided that poetry was a good thing to have in it. But so few of those people have ever been exposed or interested in real poetry, or been to poetry recitals or heard poets speak. So they don’t know actually poetry is that. You’ll often hear teachers say we need to know the figures of speech. That’s like you make a system into it. That’s </a:t>
            </a:r>
            <a:r>
              <a:rPr lang="en-US" sz="1400" i="1" dirty="0" err="1"/>
              <a:t>schoolified</a:t>
            </a:r>
            <a:r>
              <a:rPr lang="en-US" sz="1400" i="1" dirty="0"/>
              <a:t>. School needs to take things in the world and like make points on them. Cut them up or make techniques or points or pieces of information or characteristics that you can things that repeat themselves. Which is fine, it’s part of understanding the world and school is supposed to break the world up into its constituent parts so that you can understand the world better. But the irony is you just learn the constituent parts, but you don’t put them into the whole again.  </a:t>
            </a:r>
            <a:endParaRPr lang="en-ZA" sz="1400" dirty="0"/>
          </a:p>
          <a:p>
            <a:pPr marL="0" indent="0">
              <a:buNone/>
            </a:pPr>
            <a:r>
              <a:rPr lang="en-ZA" sz="1100" dirty="0"/>
              <a:t> </a:t>
            </a:r>
          </a:p>
          <a:p>
            <a:endParaRPr lang="en-US" sz="1100" dirty="0"/>
          </a:p>
        </p:txBody>
      </p:sp>
    </p:spTree>
    <p:extLst>
      <p:ext uri="{BB962C8B-B14F-4D97-AF65-F5344CB8AC3E}">
        <p14:creationId xmlns:p14="http://schemas.microsoft.com/office/powerpoint/2010/main" val="1503309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522C-28D1-EC4E-99E1-F1D006BFF2E5}"/>
              </a:ext>
            </a:extLst>
          </p:cNvPr>
          <p:cNvSpPr>
            <a:spLocks noGrp="1"/>
          </p:cNvSpPr>
          <p:nvPr>
            <p:ph type="title"/>
          </p:nvPr>
        </p:nvSpPr>
        <p:spPr/>
        <p:txBody>
          <a:bodyPr>
            <a:noAutofit/>
          </a:bodyPr>
          <a:lstStyle/>
          <a:p>
            <a:r>
              <a:rPr lang="en-US" sz="3600" i="1" u="sng" dirty="0"/>
              <a:t>Theme 3</a:t>
            </a:r>
            <a:r>
              <a:rPr lang="en-ZA" sz="3600" dirty="0"/>
              <a:t/>
            </a:r>
            <a:br>
              <a:rPr lang="en-ZA" sz="3600" dirty="0"/>
            </a:br>
            <a:r>
              <a:rPr lang="en-US" sz="3600" b="1" u="sng" dirty="0"/>
              <a:t>“</a:t>
            </a:r>
            <a:r>
              <a:rPr lang="en-ZA" sz="3600" i="1" u="sng" dirty="0"/>
              <a:t>There are some teachers who won’t teach if they don’t have a memo”: assessment</a:t>
            </a:r>
            <a:endParaRPr lang="en-US" sz="3600" dirty="0"/>
          </a:p>
        </p:txBody>
      </p:sp>
      <p:sp>
        <p:nvSpPr>
          <p:cNvPr id="3" name="Content Placeholder 2">
            <a:extLst>
              <a:ext uri="{FF2B5EF4-FFF2-40B4-BE49-F238E27FC236}">
                <a16:creationId xmlns:a16="http://schemas.microsoft.com/office/drawing/2014/main" id="{71E1A3D8-125F-114F-852E-C04E11A5C22F}"/>
              </a:ext>
            </a:extLst>
          </p:cNvPr>
          <p:cNvSpPr>
            <a:spLocks noGrp="1"/>
          </p:cNvSpPr>
          <p:nvPr>
            <p:ph idx="1"/>
          </p:nvPr>
        </p:nvSpPr>
        <p:spPr>
          <a:xfrm>
            <a:off x="838200" y="1825624"/>
            <a:ext cx="10515600" cy="4945565"/>
          </a:xfrm>
        </p:spPr>
        <p:txBody>
          <a:bodyPr>
            <a:normAutofit/>
          </a:bodyPr>
          <a:lstStyle/>
          <a:p>
            <a:endParaRPr lang="en-US" dirty="0"/>
          </a:p>
          <a:p>
            <a:r>
              <a:rPr lang="en-US" dirty="0"/>
              <a:t>Some intentions to teach poetry through experiencing poems and different interpretations of their meaning…however, assessment shaped pedagogical practices </a:t>
            </a:r>
          </a:p>
          <a:p>
            <a:r>
              <a:rPr lang="en-US" dirty="0"/>
              <a:t>Matric exam a huge influence and obstacle</a:t>
            </a:r>
          </a:p>
          <a:p>
            <a:r>
              <a:rPr lang="en-US" dirty="0"/>
              <a:t>Educators wanted to support learners to excel </a:t>
            </a:r>
          </a:p>
          <a:p>
            <a:r>
              <a:rPr lang="en-US" dirty="0"/>
              <a:t>Beyond the matric examination: the ‘memorandum’ created for all school tests and examinations. </a:t>
            </a:r>
          </a:p>
          <a:p>
            <a:r>
              <a:rPr lang="en-US" dirty="0"/>
              <a:t>Acceptable responses predetermined, limiting learner agency</a:t>
            </a:r>
            <a:endParaRPr lang="en-ZA" dirty="0"/>
          </a:p>
          <a:p>
            <a:endParaRPr lang="en-US" dirty="0"/>
          </a:p>
        </p:txBody>
      </p:sp>
    </p:spTree>
    <p:extLst>
      <p:ext uri="{BB962C8B-B14F-4D97-AF65-F5344CB8AC3E}">
        <p14:creationId xmlns:p14="http://schemas.microsoft.com/office/powerpoint/2010/main" val="3625087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E03B34-363C-874D-A3A7-CBF84CB16E6C}"/>
              </a:ext>
            </a:extLst>
          </p:cNvPr>
          <p:cNvSpPr>
            <a:spLocks noGrp="1"/>
          </p:cNvSpPr>
          <p:nvPr>
            <p:ph type="title"/>
          </p:nvPr>
        </p:nvSpPr>
        <p:spPr>
          <a:xfrm>
            <a:off x="4965430" y="629266"/>
            <a:ext cx="6586491" cy="1676603"/>
          </a:xfrm>
        </p:spPr>
        <p:txBody>
          <a:bodyPr>
            <a:normAutofit/>
          </a:bodyPr>
          <a:lstStyle/>
          <a:p>
            <a:r>
              <a:rPr lang="en-US" sz="2800" i="1" u="sng"/>
              <a:t>Theme 3</a:t>
            </a:r>
            <a:r>
              <a:rPr lang="en-ZA" sz="2800"/>
              <a:t/>
            </a:r>
            <a:br>
              <a:rPr lang="en-ZA" sz="2800"/>
            </a:br>
            <a:r>
              <a:rPr lang="en-US" sz="2800" b="1" u="sng"/>
              <a:t>“</a:t>
            </a:r>
            <a:r>
              <a:rPr lang="en-ZA" sz="2800" i="1" u="sng"/>
              <a:t>There are some teachers who won’t teach if they don’t have a memo”: assessment</a:t>
            </a:r>
            <a:endParaRPr lang="en-US" sz="2800"/>
          </a:p>
        </p:txBody>
      </p:sp>
      <p:pic>
        <p:nvPicPr>
          <p:cNvPr id="8194" name="Picture 2" descr="Cover Page">
            <a:extLst>
              <a:ext uri="{FF2B5EF4-FFF2-40B4-BE49-F238E27FC236}">
                <a16:creationId xmlns:a16="http://schemas.microsoft.com/office/drawing/2014/main" id="{AFF6B48B-3F4B-6C4F-9048-58C295B1B7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24" r="1300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D5B4A7D-A955-344B-83B6-A45E4DF9E1C9}"/>
              </a:ext>
            </a:extLst>
          </p:cNvPr>
          <p:cNvSpPr>
            <a:spLocks noGrp="1"/>
          </p:cNvSpPr>
          <p:nvPr>
            <p:ph idx="1"/>
          </p:nvPr>
        </p:nvSpPr>
        <p:spPr>
          <a:xfrm>
            <a:off x="4965431" y="2438400"/>
            <a:ext cx="6586489" cy="3785419"/>
          </a:xfrm>
        </p:spPr>
        <p:txBody>
          <a:bodyPr>
            <a:normAutofit/>
          </a:bodyPr>
          <a:lstStyle/>
          <a:p>
            <a:pPr marL="0" indent="0">
              <a:buNone/>
            </a:pPr>
            <a:endParaRPr lang="en-US" sz="800" i="1"/>
          </a:p>
          <a:p>
            <a:pPr marL="0" indent="0">
              <a:buNone/>
            </a:pPr>
            <a:r>
              <a:rPr lang="en-US" sz="800" b="1" i="1"/>
              <a:t>Educator:</a:t>
            </a:r>
            <a:r>
              <a:rPr lang="en-US" sz="800" i="1"/>
              <a:t> With the matrics you have to prepare them for the final exam, so it’s out of our control, although we know more or less what they will ask. That’s also something I try not to do. </a:t>
            </a:r>
          </a:p>
          <a:p>
            <a:pPr marL="0" indent="0">
              <a:buNone/>
            </a:pPr>
            <a:r>
              <a:rPr lang="en-US" sz="800" b="1" i="1"/>
              <a:t>Interviewer:</a:t>
            </a:r>
            <a:r>
              <a:rPr lang="en-US" sz="800" i="1"/>
              <a:t> Teach to the test? </a:t>
            </a:r>
            <a:endParaRPr lang="en-ZA" sz="800"/>
          </a:p>
          <a:p>
            <a:pPr marL="0" indent="0">
              <a:buNone/>
            </a:pPr>
            <a:r>
              <a:rPr lang="en-US" sz="800" b="1" i="1"/>
              <a:t>Educator :</a:t>
            </a:r>
            <a:r>
              <a:rPr lang="en-US" sz="800" i="1"/>
              <a:t> You do that with your matriculants. You know what questions they’re going to ask. There won’t be questions outside of the parameters of the study guide. </a:t>
            </a:r>
          </a:p>
          <a:p>
            <a:pPr marL="0" indent="0">
              <a:buNone/>
            </a:pPr>
            <a:endParaRPr lang="en-US" sz="800" i="1"/>
          </a:p>
          <a:p>
            <a:pPr marL="0" indent="0">
              <a:buNone/>
            </a:pPr>
            <a:r>
              <a:rPr lang="en-US" sz="800" i="1"/>
              <a:t>_________________________________________________________</a:t>
            </a:r>
          </a:p>
          <a:p>
            <a:pPr marL="0" indent="0">
              <a:buNone/>
            </a:pPr>
            <a:endParaRPr lang="en-US" sz="800" i="1"/>
          </a:p>
          <a:p>
            <a:pPr marL="0" indent="0">
              <a:buNone/>
            </a:pPr>
            <a:r>
              <a:rPr lang="en-ZA" sz="800" i="1"/>
              <a:t>There are some teachers who won’t teach if they don’t have a memo. So they going to want to have a feeling of what the answers would be to the questions, obviously so that they can go through them for their classes. </a:t>
            </a:r>
            <a:endParaRPr lang="en-ZA" sz="800"/>
          </a:p>
          <a:p>
            <a:endParaRPr lang="en-ZA" sz="800"/>
          </a:p>
          <a:p>
            <a:pPr marL="0" indent="0">
              <a:buNone/>
            </a:pPr>
            <a:r>
              <a:rPr lang="en-ZA" sz="800"/>
              <a:t>__________________________________________________________</a:t>
            </a:r>
          </a:p>
          <a:p>
            <a:endParaRPr lang="en-ZA" sz="800"/>
          </a:p>
          <a:p>
            <a:pPr marL="0" indent="0">
              <a:buNone/>
            </a:pPr>
            <a:r>
              <a:rPr lang="en-US" sz="800" i="1"/>
              <a:t>We have a memo meeting and I’ll say this is also another way of looking at it and the child has responded. Very often we can’t accept that second answer. So if we gonna teach the children ‘be open minded, its open to your interpretation’, then we need to include that in the memo. In our memo discussions we are a bit too rigid in terms of what we expect. </a:t>
            </a:r>
          </a:p>
          <a:p>
            <a:pPr marL="0" indent="0">
              <a:buNone/>
            </a:pPr>
            <a:endParaRPr lang="en-ZA" sz="800"/>
          </a:p>
          <a:p>
            <a:endParaRPr lang="en-US" sz="800"/>
          </a:p>
        </p:txBody>
      </p:sp>
    </p:spTree>
    <p:extLst>
      <p:ext uri="{BB962C8B-B14F-4D97-AF65-F5344CB8AC3E}">
        <p14:creationId xmlns:p14="http://schemas.microsoft.com/office/powerpoint/2010/main" val="113412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4BB5-6529-B44D-A532-87206C6E9ACC}"/>
              </a:ext>
            </a:extLst>
          </p:cNvPr>
          <p:cNvSpPr>
            <a:spLocks noGrp="1"/>
          </p:cNvSpPr>
          <p:nvPr>
            <p:ph type="title"/>
          </p:nvPr>
        </p:nvSpPr>
        <p:spPr>
          <a:xfrm>
            <a:off x="81023" y="365125"/>
            <a:ext cx="11272777" cy="1325563"/>
          </a:xfrm>
        </p:spPr>
        <p:txBody>
          <a:bodyPr/>
          <a:lstStyle/>
          <a:p>
            <a:r>
              <a:rPr lang="en-US" dirty="0"/>
              <a:t>“Finding the poetry in poetry”: some thoughts</a:t>
            </a:r>
          </a:p>
        </p:txBody>
      </p:sp>
      <p:sp>
        <p:nvSpPr>
          <p:cNvPr id="3" name="Content Placeholder 2">
            <a:extLst>
              <a:ext uri="{FF2B5EF4-FFF2-40B4-BE49-F238E27FC236}">
                <a16:creationId xmlns:a16="http://schemas.microsoft.com/office/drawing/2014/main" id="{4A5C4ED3-BCBD-4945-97B5-D558440622E2}"/>
              </a:ext>
            </a:extLst>
          </p:cNvPr>
          <p:cNvSpPr>
            <a:spLocks noGrp="1"/>
          </p:cNvSpPr>
          <p:nvPr>
            <p:ph idx="1"/>
          </p:nvPr>
        </p:nvSpPr>
        <p:spPr>
          <a:xfrm>
            <a:off x="838200" y="1825625"/>
            <a:ext cx="10515600" cy="4760370"/>
          </a:xfrm>
        </p:spPr>
        <p:txBody>
          <a:bodyPr>
            <a:normAutofit fontScale="92500" lnSpcReduction="10000"/>
          </a:bodyPr>
          <a:lstStyle/>
          <a:p>
            <a:r>
              <a:rPr lang="en-US" dirty="0"/>
              <a:t>English language poetry could connect to these learners’ everyday lives,</a:t>
            </a:r>
            <a:r>
              <a:rPr lang="en-ZA" dirty="0"/>
              <a:t> but </a:t>
            </a:r>
            <a:r>
              <a:rPr lang="en-US" dirty="0"/>
              <a:t>this not true across the poetry curriculum or both schools </a:t>
            </a:r>
            <a:endParaRPr lang="en-ZA" dirty="0"/>
          </a:p>
          <a:p>
            <a:r>
              <a:rPr lang="en-US" dirty="0"/>
              <a:t>Difficult vocabulary for learners studying in a language they didn’t speak at home, </a:t>
            </a:r>
          </a:p>
          <a:p>
            <a:r>
              <a:rPr lang="en-US" dirty="0"/>
              <a:t>Topics and contexts that the poems engaged with and the origins of the authors</a:t>
            </a:r>
            <a:endParaRPr lang="en-ZA" dirty="0"/>
          </a:p>
          <a:p>
            <a:r>
              <a:rPr lang="en-US" dirty="0"/>
              <a:t>Writers from similar backgrounds helped relevance but no guarantee; authors originating from unfamiliar contexts did not occlude the relevance of their work for South African learners</a:t>
            </a:r>
            <a:endParaRPr lang="en-ZA" dirty="0"/>
          </a:p>
          <a:p>
            <a:r>
              <a:rPr lang="en-US" dirty="0"/>
              <a:t>Balance required: substantial body of South African and African poetry but careful not to create a binary between foreign poetry =‘universal issues’ and South African poetry =‘local politics’. </a:t>
            </a:r>
            <a:endParaRPr lang="en-ZA" dirty="0"/>
          </a:p>
          <a:p>
            <a:endParaRPr lang="en-US" dirty="0"/>
          </a:p>
        </p:txBody>
      </p:sp>
    </p:spTree>
    <p:extLst>
      <p:ext uri="{BB962C8B-B14F-4D97-AF65-F5344CB8AC3E}">
        <p14:creationId xmlns:p14="http://schemas.microsoft.com/office/powerpoint/2010/main" val="3133342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9A8-55FC-9B4D-8832-900106673F49}"/>
              </a:ext>
            </a:extLst>
          </p:cNvPr>
          <p:cNvSpPr>
            <a:spLocks noGrp="1"/>
          </p:cNvSpPr>
          <p:nvPr>
            <p:ph type="title"/>
          </p:nvPr>
        </p:nvSpPr>
        <p:spPr>
          <a:xfrm>
            <a:off x="289367" y="365125"/>
            <a:ext cx="11064433" cy="1325563"/>
          </a:xfrm>
        </p:spPr>
        <p:txBody>
          <a:bodyPr/>
          <a:lstStyle/>
          <a:p>
            <a:r>
              <a:rPr lang="en-US" dirty="0"/>
              <a:t>“Finding the poetry in poetry”: some thoughts</a:t>
            </a:r>
          </a:p>
        </p:txBody>
      </p:sp>
      <p:sp>
        <p:nvSpPr>
          <p:cNvPr id="3" name="Content Placeholder 2">
            <a:extLst>
              <a:ext uri="{FF2B5EF4-FFF2-40B4-BE49-F238E27FC236}">
                <a16:creationId xmlns:a16="http://schemas.microsoft.com/office/drawing/2014/main" id="{011D0682-E6EB-0743-ABE9-A2891D8D6AC8}"/>
              </a:ext>
            </a:extLst>
          </p:cNvPr>
          <p:cNvSpPr>
            <a:spLocks noGrp="1"/>
          </p:cNvSpPr>
          <p:nvPr>
            <p:ph idx="1"/>
          </p:nvPr>
        </p:nvSpPr>
        <p:spPr>
          <a:xfrm>
            <a:off x="838200" y="1825625"/>
            <a:ext cx="10515600" cy="4899266"/>
          </a:xfrm>
        </p:spPr>
        <p:txBody>
          <a:bodyPr>
            <a:normAutofit fontScale="55000" lnSpcReduction="20000"/>
          </a:bodyPr>
          <a:lstStyle/>
          <a:p>
            <a:r>
              <a:rPr lang="en-US" dirty="0"/>
              <a:t>Certain South African poets: fertile, Culturally Relevant Pedagogy.  </a:t>
            </a:r>
            <a:r>
              <a:rPr lang="en-US" dirty="0" err="1"/>
              <a:t>Eg</a:t>
            </a:r>
            <a:r>
              <a:rPr lang="en-US" dirty="0"/>
              <a:t> </a:t>
            </a:r>
            <a:r>
              <a:rPr lang="en-US" dirty="0" err="1"/>
              <a:t>Lebo</a:t>
            </a:r>
            <a:r>
              <a:rPr lang="en-US" dirty="0"/>
              <a:t> </a:t>
            </a:r>
            <a:r>
              <a:rPr lang="en-US" dirty="0" err="1"/>
              <a:t>Mashile’s</a:t>
            </a:r>
            <a:r>
              <a:rPr lang="en-US" dirty="0"/>
              <a:t> </a:t>
            </a:r>
            <a:r>
              <a:rPr lang="en-US" i="1" dirty="0"/>
              <a:t>Tomorrow’s daughters</a:t>
            </a:r>
            <a:endParaRPr lang="en-ZA" dirty="0"/>
          </a:p>
          <a:p>
            <a:r>
              <a:rPr lang="en-US" dirty="0"/>
              <a:t>Young Black South African woman; issue of young Black women becoming poets; racism, sexism, norms about bodies, who speaks and who is recognized. </a:t>
            </a:r>
          </a:p>
          <a:p>
            <a:r>
              <a:rPr lang="en-US" dirty="0"/>
              <a:t>Exemplified for learners: people like them can become creators of school textbook knowledge, highlighting relevant issues in a creative way, provoking socio-political consciousness</a:t>
            </a:r>
            <a:endParaRPr lang="en-ZA" dirty="0"/>
          </a:p>
          <a:p>
            <a:r>
              <a:rPr lang="en-US" dirty="0"/>
              <a:t>But the poem also links with other contexts, </a:t>
            </a:r>
            <a:r>
              <a:rPr lang="en-US" dirty="0" err="1"/>
              <a:t>eg</a:t>
            </a:r>
            <a:r>
              <a:rPr lang="en-US" dirty="0"/>
              <a:t> Emily Dickinson in Nineteenth century America: CRP not necessarily insulated, only addressing learners’ cultural practices and reference points. Holds potential to expand their worlds and transport them to new places. </a:t>
            </a:r>
            <a:endParaRPr lang="en-ZA" dirty="0"/>
          </a:p>
          <a:p>
            <a:r>
              <a:rPr lang="en-US" dirty="0"/>
              <a:t>Curriculum choices should not be separated from teaching and assessment methods: Many teachers not confident teaching poetry; sought refuge in figures of speech and individual lines. </a:t>
            </a:r>
          </a:p>
          <a:p>
            <a:r>
              <a:rPr lang="en-US" dirty="0"/>
              <a:t>Teachers honest- these practices not only for learners, but also for themselves. </a:t>
            </a:r>
          </a:p>
          <a:p>
            <a:r>
              <a:rPr lang="en-US" dirty="0"/>
              <a:t>Acknowledged teaching underpinned by study guides and assessment dominated by memoranda are problematic, but educators feared they would disadvantage their students if didn’t give them ‘knowledge’ to pass examinations. </a:t>
            </a:r>
            <a:endParaRPr lang="en-ZA" dirty="0"/>
          </a:p>
          <a:p>
            <a:r>
              <a:rPr lang="en-US" dirty="0"/>
              <a:t>High stakes testing: neoliberal ideology and values into education systems in South Africa and elsewhere: challenges to teaching poetry that’s meaningful and empowering. </a:t>
            </a:r>
            <a:endParaRPr lang="en-ZA" dirty="0"/>
          </a:p>
          <a:p>
            <a:r>
              <a:rPr lang="en-ZA" dirty="0"/>
              <a:t>Similar findings elsewhere. </a:t>
            </a:r>
            <a:r>
              <a:rPr lang="en-US" dirty="0"/>
              <a:t>Standardized assessment in the UK and New Zealand restricts space for teaching poetry </a:t>
            </a:r>
          </a:p>
          <a:p>
            <a:r>
              <a:rPr lang="en-US" dirty="0"/>
              <a:t>Educators and students collude: imagine poetry as obscure genre and employ conventional analytical methods rather than experiencing “the poetry of poetry”</a:t>
            </a:r>
            <a:endParaRPr lang="en-ZA" dirty="0"/>
          </a:p>
          <a:p>
            <a:r>
              <a:rPr lang="en-US" dirty="0"/>
              <a:t>Not necessarily because they lack effort but due to insecurities around teaching poetry and their fears that they will not prepare students adequately. </a:t>
            </a:r>
          </a:p>
          <a:p>
            <a:endParaRPr lang="en-US" dirty="0"/>
          </a:p>
        </p:txBody>
      </p:sp>
    </p:spTree>
    <p:extLst>
      <p:ext uri="{BB962C8B-B14F-4D97-AF65-F5344CB8AC3E}">
        <p14:creationId xmlns:p14="http://schemas.microsoft.com/office/powerpoint/2010/main" val="221401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CB04-72E8-A543-A373-228EBFC0A46C}"/>
              </a:ext>
            </a:extLst>
          </p:cNvPr>
          <p:cNvSpPr>
            <a:spLocks noGrp="1"/>
          </p:cNvSpPr>
          <p:nvPr>
            <p:ph type="title"/>
          </p:nvPr>
        </p:nvSpPr>
        <p:spPr>
          <a:xfrm>
            <a:off x="208344" y="365125"/>
            <a:ext cx="11145456" cy="1325563"/>
          </a:xfrm>
        </p:spPr>
        <p:txBody>
          <a:bodyPr/>
          <a:lstStyle/>
          <a:p>
            <a:r>
              <a:rPr lang="en-US" dirty="0"/>
              <a:t>“Finding the poetry in poetry”: some thoughts</a:t>
            </a:r>
          </a:p>
        </p:txBody>
      </p:sp>
      <p:sp>
        <p:nvSpPr>
          <p:cNvPr id="3" name="Content Placeholder 2">
            <a:extLst>
              <a:ext uri="{FF2B5EF4-FFF2-40B4-BE49-F238E27FC236}">
                <a16:creationId xmlns:a16="http://schemas.microsoft.com/office/drawing/2014/main" id="{C2FF39F9-45B5-7C40-B586-E1609D0C4F3B}"/>
              </a:ext>
            </a:extLst>
          </p:cNvPr>
          <p:cNvSpPr>
            <a:spLocks noGrp="1"/>
          </p:cNvSpPr>
          <p:nvPr>
            <p:ph idx="1"/>
          </p:nvPr>
        </p:nvSpPr>
        <p:spPr>
          <a:xfrm>
            <a:off x="838200" y="1435260"/>
            <a:ext cx="10515600" cy="5231757"/>
          </a:xfrm>
        </p:spPr>
        <p:txBody>
          <a:bodyPr>
            <a:normAutofit fontScale="85000" lnSpcReduction="20000"/>
          </a:bodyPr>
          <a:lstStyle/>
          <a:p>
            <a:r>
              <a:rPr lang="en-US" dirty="0"/>
              <a:t>Curriculum, pedagogy and assessment need to be focused on collectively, if teaching poetry is to become relevant</a:t>
            </a:r>
          </a:p>
          <a:p>
            <a:r>
              <a:rPr lang="en-US" dirty="0"/>
              <a:t>Potentially empowering poems ineffective if engaged with and assessed in ways that are unable to connect with learners’ lives…teaching and assessment require a body of poems that speak to the issues and worlds inhabited by learners. </a:t>
            </a:r>
            <a:endParaRPr lang="en-ZA" dirty="0"/>
          </a:p>
          <a:p>
            <a:r>
              <a:rPr lang="en-US" dirty="0"/>
              <a:t>Poems with great potential to engage and stimulate learners will have little effect if they are only taught by analyzing figures of speech in a ‘line by line’ fashion. Similarly, methods of teaching that allow learners to experience “the poetry of poetry”, are unlikely to engage learners if the poems chosen are irrelevant to their worlds.</a:t>
            </a:r>
            <a:endParaRPr lang="en-ZA" dirty="0"/>
          </a:p>
          <a:p>
            <a:r>
              <a:rPr lang="en-US" dirty="0"/>
              <a:t>If the sole intention of educators is to prepare learners for standardized examinations, it is also unlikely that the educational potential of poetry will be realized. </a:t>
            </a:r>
          </a:p>
          <a:p>
            <a:r>
              <a:rPr lang="en-US" dirty="0"/>
              <a:t>Examinations not irrelevant to learners, key to social mobility therefore need both to expose learners to the poetry of poetry and aid in their academic success, whilst being mindful of the local and broader, global contexts in which education systems play out.   </a:t>
            </a:r>
            <a:endParaRPr lang="en-ZA" dirty="0"/>
          </a:p>
          <a:p>
            <a:endParaRPr lang="en-US" dirty="0"/>
          </a:p>
        </p:txBody>
      </p:sp>
    </p:spTree>
    <p:extLst>
      <p:ext uri="{BB962C8B-B14F-4D97-AF65-F5344CB8AC3E}">
        <p14:creationId xmlns:p14="http://schemas.microsoft.com/office/powerpoint/2010/main" val="904345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154A-176A-224F-BECB-080BC5DA0891}"/>
              </a:ext>
            </a:extLst>
          </p:cNvPr>
          <p:cNvSpPr>
            <a:spLocks noGrp="1"/>
          </p:cNvSpPr>
          <p:nvPr>
            <p:ph type="title"/>
          </p:nvPr>
        </p:nvSpPr>
        <p:spPr>
          <a:xfrm>
            <a:off x="838200" y="365125"/>
            <a:ext cx="10515600" cy="1653246"/>
          </a:xfrm>
        </p:spPr>
        <p:txBody>
          <a:bodyPr>
            <a:normAutofit/>
          </a:bodyPr>
          <a:lstStyle/>
          <a:p>
            <a:r>
              <a:rPr lang="en-ZA" dirty="0"/>
              <a:t/>
            </a:r>
            <a:br>
              <a:rPr lang="en-ZA" dirty="0"/>
            </a:br>
            <a:endParaRPr lang="en-US" dirty="0"/>
          </a:p>
        </p:txBody>
      </p:sp>
      <p:sp>
        <p:nvSpPr>
          <p:cNvPr id="3" name="Content Placeholder 2">
            <a:extLst>
              <a:ext uri="{FF2B5EF4-FFF2-40B4-BE49-F238E27FC236}">
                <a16:creationId xmlns:a16="http://schemas.microsoft.com/office/drawing/2014/main" id="{8191A01A-C19C-F848-B7B2-BC9DDCEEE1A7}"/>
              </a:ext>
            </a:extLst>
          </p:cNvPr>
          <p:cNvSpPr>
            <a:spLocks noGrp="1"/>
          </p:cNvSpPr>
          <p:nvPr>
            <p:ph idx="1"/>
          </p:nvPr>
        </p:nvSpPr>
        <p:spPr/>
        <p:txBody>
          <a:bodyPr>
            <a:normAutofit fontScale="92500" lnSpcReduction="20000"/>
          </a:bodyPr>
          <a:lstStyle/>
          <a:p>
            <a:endParaRPr lang="en-ZA" dirty="0"/>
          </a:p>
          <a:p>
            <a:pPr marL="0" indent="0">
              <a:buNone/>
            </a:pPr>
            <a:r>
              <a:rPr lang="en-ZA" i="1" dirty="0"/>
              <a:t>It’s as if the English curriculum is structured around teaching them the facts. English has become like a study subject like history. You get the poem, you get the notes. You study those notes, write the test.</a:t>
            </a:r>
            <a:r>
              <a:rPr lang="en-ZA" dirty="0"/>
              <a:t> </a:t>
            </a:r>
            <a:r>
              <a:rPr lang="en-ZA" i="1" dirty="0"/>
              <a:t>Instead of feeling the language on your mouth and watching it on paper and becoming comfortable in that skin or in that tongue, to speak in that tongue. </a:t>
            </a:r>
            <a:endParaRPr lang="en-ZA" dirty="0"/>
          </a:p>
          <a:p>
            <a:pPr marL="0" indent="0">
              <a:buNone/>
            </a:pPr>
            <a:endParaRPr lang="en-ZA" dirty="0"/>
          </a:p>
          <a:p>
            <a:pPr marL="0" indent="0">
              <a:buNone/>
            </a:pPr>
            <a:r>
              <a:rPr lang="en-US" i="1" dirty="0"/>
              <a:t>I struggle. I really really struggle. One thing I enjoyed about varsity is that I felt like this is for you and the world. It was enrichment. If you want to pass, tell me why it’s a good poem. Not tell me ABC. </a:t>
            </a:r>
            <a:endParaRPr lang="en-ZA" dirty="0"/>
          </a:p>
          <a:p>
            <a:endParaRPr lang="en-ZA" dirty="0"/>
          </a:p>
          <a:p>
            <a:pPr marL="0" indent="0">
              <a:buNone/>
            </a:pPr>
            <a:r>
              <a:rPr lang="en-US" dirty="0"/>
              <a:t> </a:t>
            </a:r>
            <a:endParaRPr lang="en-ZA" dirty="0"/>
          </a:p>
          <a:p>
            <a:endParaRPr lang="en-US" dirty="0"/>
          </a:p>
        </p:txBody>
      </p:sp>
    </p:spTree>
    <p:extLst>
      <p:ext uri="{BB962C8B-B14F-4D97-AF65-F5344CB8AC3E}">
        <p14:creationId xmlns:p14="http://schemas.microsoft.com/office/powerpoint/2010/main" val="144573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3199-4486-9A4C-B221-7D66DF9849D6}"/>
              </a:ext>
            </a:extLst>
          </p:cNvPr>
          <p:cNvSpPr>
            <a:spLocks noGrp="1"/>
          </p:cNvSpPr>
          <p:nvPr>
            <p:ph type="title"/>
          </p:nvPr>
        </p:nvSpPr>
        <p:spPr/>
        <p:txBody>
          <a:bodyPr/>
          <a:lstStyle/>
          <a:p>
            <a:r>
              <a:rPr lang="en-US" dirty="0"/>
              <a:t>South African Poetry Project: ZAPP</a:t>
            </a:r>
          </a:p>
        </p:txBody>
      </p:sp>
      <p:sp>
        <p:nvSpPr>
          <p:cNvPr id="3" name="Content Placeholder 2">
            <a:extLst>
              <a:ext uri="{FF2B5EF4-FFF2-40B4-BE49-F238E27FC236}">
                <a16:creationId xmlns:a16="http://schemas.microsoft.com/office/drawing/2014/main" id="{ABF9E096-6B90-FB4F-B5BC-ABD6FC333827}"/>
              </a:ext>
            </a:extLst>
          </p:cNvPr>
          <p:cNvSpPr>
            <a:spLocks noGrp="1"/>
          </p:cNvSpPr>
          <p:nvPr>
            <p:ph idx="1"/>
          </p:nvPr>
        </p:nvSpPr>
        <p:spPr/>
        <p:txBody>
          <a:bodyPr/>
          <a:lstStyle/>
          <a:p>
            <a:r>
              <a:rPr lang="en-US" dirty="0"/>
              <a:t>A loose collective of poet activists, academics, educators and others</a:t>
            </a:r>
          </a:p>
          <a:p>
            <a:endParaRPr lang="en-US" dirty="0"/>
          </a:p>
          <a:p>
            <a:r>
              <a:rPr lang="en-US" dirty="0"/>
              <a:t>Began with a Cambridge University funded Centre for Commonwealth Education project</a:t>
            </a:r>
          </a:p>
          <a:p>
            <a:endParaRPr lang="en-US" dirty="0"/>
          </a:p>
          <a:p>
            <a:r>
              <a:rPr lang="en-US" dirty="0"/>
              <a:t>Now linked to an NRF Indigenous Knowledge Systems funded project</a:t>
            </a:r>
          </a:p>
          <a:p>
            <a:endParaRPr lang="en-US" dirty="0"/>
          </a:p>
        </p:txBody>
      </p:sp>
    </p:spTree>
    <p:extLst>
      <p:ext uri="{BB962C8B-B14F-4D97-AF65-F5344CB8AC3E}">
        <p14:creationId xmlns:p14="http://schemas.microsoft.com/office/powerpoint/2010/main" val="229438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49DE-B531-CA44-A175-BA6FEE5139FD}"/>
              </a:ext>
            </a:extLst>
          </p:cNvPr>
          <p:cNvSpPr>
            <a:spLocks noGrp="1"/>
          </p:cNvSpPr>
          <p:nvPr>
            <p:ph type="title"/>
          </p:nvPr>
        </p:nvSpPr>
        <p:spPr>
          <a:xfrm>
            <a:off x="1136428" y="627564"/>
            <a:ext cx="7474172" cy="1325563"/>
          </a:xfrm>
        </p:spPr>
        <p:txBody>
          <a:bodyPr>
            <a:normAutofit/>
          </a:bodyPr>
          <a:lstStyle/>
          <a:p>
            <a:r>
              <a:rPr lang="en-US" sz="5400" dirty="0"/>
              <a:t>This (part of) the project:</a:t>
            </a:r>
          </a:p>
        </p:txBody>
      </p:sp>
      <p:sp>
        <p:nvSpPr>
          <p:cNvPr id="3" name="Content Placeholder 2">
            <a:extLst>
              <a:ext uri="{FF2B5EF4-FFF2-40B4-BE49-F238E27FC236}">
                <a16:creationId xmlns:a16="http://schemas.microsoft.com/office/drawing/2014/main" id="{C1A35B05-8218-4942-932A-78A3CC83AE81}"/>
              </a:ext>
            </a:extLst>
          </p:cNvPr>
          <p:cNvSpPr>
            <a:spLocks noGrp="1"/>
          </p:cNvSpPr>
          <p:nvPr>
            <p:ph idx="1"/>
          </p:nvPr>
        </p:nvSpPr>
        <p:spPr>
          <a:xfrm>
            <a:off x="362857" y="1953127"/>
            <a:ext cx="8040914" cy="3775659"/>
          </a:xfrm>
        </p:spPr>
        <p:txBody>
          <a:bodyPr anchor="ctr">
            <a:normAutofit/>
          </a:bodyPr>
          <a:lstStyle/>
          <a:p>
            <a:r>
              <a:rPr lang="en-US" sz="2400" dirty="0"/>
              <a:t>Does English poetry help South African learners to communicate their ideas, expose them to new ones and enrich their sense of themselves and the world they live in?</a:t>
            </a:r>
          </a:p>
          <a:p>
            <a:endParaRPr lang="en-US" sz="2400" dirty="0"/>
          </a:p>
          <a:p>
            <a:pPr marL="0" indent="0">
              <a:buNone/>
            </a:pPr>
            <a:r>
              <a:rPr lang="en-US" sz="2400" i="1" u="sng" dirty="0"/>
              <a:t>Research question:</a:t>
            </a:r>
          </a:p>
          <a:p>
            <a:r>
              <a:rPr lang="en-US" sz="2400" i="1" dirty="0"/>
              <a:t>How do the curriculum, pedagogy and assessment practices shape the educational potential of poetry in subject English for Black high school learners in Johannesburg?</a:t>
            </a:r>
            <a:endParaRPr lang="en-ZA" sz="2400" dirty="0"/>
          </a:p>
        </p:txBody>
      </p:sp>
      <p:sp>
        <p:nvSpPr>
          <p:cNvPr id="192" name="Rectangle 191">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4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ZAPP (The Southern African Poetry Project) ">
            <a:extLst>
              <a:ext uri="{FF2B5EF4-FFF2-40B4-BE49-F238E27FC236}">
                <a16:creationId xmlns:a16="http://schemas.microsoft.com/office/drawing/2014/main" id="{E086B87E-65C2-D74A-AD8D-F373835300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9864"/>
          <a:stretch/>
        </p:blipFill>
        <p:spPr bwMode="auto">
          <a:xfrm>
            <a:off x="9254442" y="2979209"/>
            <a:ext cx="1462088" cy="89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07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034E-B0CC-FA40-8E21-958E03DAF72A}"/>
              </a:ext>
            </a:extLst>
          </p:cNvPr>
          <p:cNvSpPr>
            <a:spLocks noGrp="1"/>
          </p:cNvSpPr>
          <p:nvPr>
            <p:ph type="title"/>
          </p:nvPr>
        </p:nvSpPr>
        <p:spPr>
          <a:xfrm>
            <a:off x="4965430" y="629268"/>
            <a:ext cx="6586491" cy="1286160"/>
          </a:xfrm>
        </p:spPr>
        <p:txBody>
          <a:bodyPr anchor="b">
            <a:normAutofit/>
          </a:bodyPr>
          <a:lstStyle/>
          <a:p>
            <a:r>
              <a:rPr lang="en-US" sz="2800"/>
              <a:t>Curriculum and Assessment Policy Statement (CAPS) for English home language grades 10-12</a:t>
            </a:r>
            <a:r>
              <a:rPr lang="en-ZA" sz="2800">
                <a:effectLst/>
              </a:rPr>
              <a:t> </a:t>
            </a:r>
            <a:endParaRPr lang="en-US" sz="2800"/>
          </a:p>
        </p:txBody>
      </p:sp>
      <p:pic>
        <p:nvPicPr>
          <p:cNvPr id="4" name="Picture 3">
            <a:extLst>
              <a:ext uri="{FF2B5EF4-FFF2-40B4-BE49-F238E27FC236}">
                <a16:creationId xmlns:a16="http://schemas.microsoft.com/office/drawing/2014/main" id="{7AC85D6B-7AA9-6942-9A55-CE1227515D5F}"/>
              </a:ext>
            </a:extLst>
          </p:cNvPr>
          <p:cNvPicPr>
            <a:picLocks noChangeAspect="1"/>
          </p:cNvPicPr>
          <p:nvPr/>
        </p:nvPicPr>
        <p:blipFill rotWithShape="1">
          <a:blip r:embed="rId2"/>
          <a:srcRect l="343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0AB3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EE57A9-DC75-A048-9B76-AB50D9D1E9A2}"/>
              </a:ext>
            </a:extLst>
          </p:cNvPr>
          <p:cNvSpPr>
            <a:spLocks noGrp="1"/>
          </p:cNvSpPr>
          <p:nvPr>
            <p:ph idx="1"/>
          </p:nvPr>
        </p:nvSpPr>
        <p:spPr>
          <a:xfrm>
            <a:off x="4965431" y="2438400"/>
            <a:ext cx="6586489" cy="3785419"/>
          </a:xfrm>
        </p:spPr>
        <p:txBody>
          <a:bodyPr>
            <a:normAutofit/>
          </a:bodyPr>
          <a:lstStyle/>
          <a:p>
            <a:pPr marL="0" indent="0">
              <a:buNone/>
            </a:pPr>
            <a:r>
              <a:rPr lang="en-US" sz="1700" i="1"/>
              <a:t>“Language is a tool for thought and communication. It is also a cultural and aesthetic means commonly shared among a people to make better sense of the world they live in. Learning to use language effectively enables learners to acquire knowledge, to express their identity, feelings and ideas, to interact with others... It also provides learners with a rich, powerful and deeply rooted set of images and ideas that can be used to make their world other than it is.”</a:t>
            </a:r>
          </a:p>
          <a:p>
            <a:pPr marL="0" indent="0">
              <a:buNone/>
            </a:pPr>
            <a:endParaRPr lang="en-ZA" sz="1700"/>
          </a:p>
          <a:p>
            <a:pPr marL="0" indent="0">
              <a:buNone/>
            </a:pPr>
            <a:r>
              <a:rPr lang="en-US" sz="1700" i="1"/>
              <a:t>“The main reason for reading literature in the classroom is to develop in learners a sensitivity to a special use of language that is more refined, literary, figurative, symbolic, and deeply meaningful … (It is) an added method of revealing, reinforcing, and highlighting their ideas”</a:t>
            </a:r>
            <a:r>
              <a:rPr lang="en-ZA" sz="1700">
                <a:effectLst/>
              </a:rPr>
              <a:t> </a:t>
            </a:r>
            <a:endParaRPr lang="en-US" sz="1700"/>
          </a:p>
        </p:txBody>
      </p:sp>
    </p:spTree>
    <p:extLst>
      <p:ext uri="{BB962C8B-B14F-4D97-AF65-F5344CB8AC3E}">
        <p14:creationId xmlns:p14="http://schemas.microsoft.com/office/powerpoint/2010/main" val="156559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6CEB-3455-7C4A-8131-946FFDDB82B6}"/>
              </a:ext>
            </a:extLst>
          </p:cNvPr>
          <p:cNvSpPr>
            <a:spLocks noGrp="1"/>
          </p:cNvSpPr>
          <p:nvPr>
            <p:ph type="title"/>
          </p:nvPr>
        </p:nvSpPr>
        <p:spPr>
          <a:xfrm>
            <a:off x="1076446" y="629268"/>
            <a:ext cx="10475475" cy="1286160"/>
          </a:xfrm>
        </p:spPr>
        <p:txBody>
          <a:bodyPr anchor="b">
            <a:normAutofit/>
          </a:bodyPr>
          <a:lstStyle/>
          <a:p>
            <a:r>
              <a:rPr lang="en-US" sz="2800" i="1" u="sng" dirty="0"/>
              <a:t>International research on teaching poetry: contextualizing the issues</a:t>
            </a:r>
            <a:r>
              <a:rPr lang="en-ZA" sz="2800" dirty="0"/>
              <a:t/>
            </a:r>
            <a:br>
              <a:rPr lang="en-ZA" sz="2800" dirty="0"/>
            </a:br>
            <a:endParaRPr lang="en-US" sz="2800" dirty="0"/>
          </a:p>
        </p:txBody>
      </p:sp>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624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02697A8-43F2-754D-BF94-AAD1AAD43D61}"/>
              </a:ext>
            </a:extLst>
          </p:cNvPr>
          <p:cNvSpPr>
            <a:spLocks noGrp="1"/>
          </p:cNvSpPr>
          <p:nvPr>
            <p:ph idx="1"/>
          </p:nvPr>
        </p:nvSpPr>
        <p:spPr>
          <a:xfrm>
            <a:off x="960699" y="2115118"/>
            <a:ext cx="10868444" cy="4108702"/>
          </a:xfrm>
        </p:spPr>
        <p:txBody>
          <a:bodyPr>
            <a:normAutofit fontScale="77500" lnSpcReduction="20000"/>
          </a:bodyPr>
          <a:lstStyle/>
          <a:p>
            <a:r>
              <a:rPr lang="en-US" sz="1600" dirty="0"/>
              <a:t>Some international research on poetry teaching found:  </a:t>
            </a:r>
          </a:p>
          <a:p>
            <a:pPr marL="0" indent="0">
              <a:buNone/>
            </a:pPr>
            <a:r>
              <a:rPr lang="en-US" sz="1600" dirty="0"/>
              <a:t>- difficult and potentially alienating literary form for learners</a:t>
            </a:r>
          </a:p>
          <a:p>
            <a:pPr marL="0" indent="0">
              <a:buNone/>
            </a:pPr>
            <a:r>
              <a:rPr lang="en-US" sz="1600" dirty="0"/>
              <a:t>- teachers: say difficult to teach, some say poetry ‘elitist’  (Benton, 1999; </a:t>
            </a:r>
            <a:r>
              <a:rPr lang="en-US" sz="1600" dirty="0" err="1"/>
              <a:t>Linaberger</a:t>
            </a:r>
            <a:r>
              <a:rPr lang="en-US" sz="1600" dirty="0"/>
              <a:t>, 2005; Doug, 2011)</a:t>
            </a:r>
          </a:p>
          <a:p>
            <a:r>
              <a:rPr lang="en-US" sz="1600" dirty="0"/>
              <a:t>Other research: </a:t>
            </a:r>
          </a:p>
          <a:p>
            <a:pPr marL="0" indent="0">
              <a:buNone/>
            </a:pPr>
            <a:r>
              <a:rPr lang="en-US" sz="1600" dirty="0"/>
              <a:t>-educators endorse poetry </a:t>
            </a:r>
          </a:p>
          <a:p>
            <a:r>
              <a:rPr lang="en-US" sz="1600" dirty="0"/>
              <a:t>-helpful bridge for learners’ every day and school worlds; bridge for cognitive and emotional development; poetry brings emotional resonance and real-life topics to classroom discussions; </a:t>
            </a:r>
            <a:r>
              <a:rPr lang="en-US" sz="1600" dirty="0" err="1"/>
              <a:t>catalyses</a:t>
            </a:r>
            <a:r>
              <a:rPr lang="en-US" sz="1600" dirty="0"/>
              <a:t> imaginative inquiry; encourages forms of multi-model learning (Wilson, 2013; Young, 2016; </a:t>
            </a:r>
            <a:r>
              <a:rPr lang="en-US" sz="1500" dirty="0" err="1"/>
              <a:t>Dykmore</a:t>
            </a:r>
            <a:r>
              <a:rPr lang="en-US" sz="1500" dirty="0"/>
              <a:t>, 2012</a:t>
            </a:r>
            <a:r>
              <a:rPr lang="en-ZA" sz="1600" dirty="0"/>
              <a:t> </a:t>
            </a:r>
            <a:r>
              <a:rPr lang="en-US" sz="1600"/>
              <a:t>). </a:t>
            </a:r>
          </a:p>
          <a:p>
            <a:endParaRPr lang="en-ZA" sz="1600" dirty="0"/>
          </a:p>
          <a:p>
            <a:r>
              <a:rPr lang="en-US" sz="1600" dirty="0"/>
              <a:t>These paradoxical findings: may be linked to the curriculum and pedagogy- the poems chosen and the ways they are taught- that impact on whether or not learners and educators experience this genre as filled with educational potential or as alienating in other words, as RELEVANT OR NOT</a:t>
            </a:r>
          </a:p>
          <a:p>
            <a:r>
              <a:rPr lang="en-US" sz="1600" dirty="0"/>
              <a:t>Culturally relevant poetry (Ladson-Billings, 1995; </a:t>
            </a:r>
            <a:r>
              <a:rPr lang="en-ZA" sz="1600" dirty="0"/>
              <a:t>Moll, </a:t>
            </a:r>
            <a:r>
              <a:rPr lang="en-ZA" sz="1600" dirty="0" err="1"/>
              <a:t>Amanti</a:t>
            </a:r>
            <a:r>
              <a:rPr lang="en-ZA" sz="1600" dirty="0"/>
              <a:t>, Neff &amp; Gonzalez, 1992).</a:t>
            </a:r>
            <a:endParaRPr lang="en-US" sz="1600" dirty="0"/>
          </a:p>
          <a:p>
            <a:r>
              <a:rPr lang="en-US" sz="1600" dirty="0"/>
              <a:t>This project therefore addresses the timely issue in SA linked to decolonization/transformation of knowledge and pedagogy: lingering colonial practices and knowledges, experienced as alienating and uncomfortable</a:t>
            </a:r>
            <a:r>
              <a:rPr lang="en-ZA" sz="1600" dirty="0"/>
              <a:t> </a:t>
            </a:r>
          </a:p>
          <a:p>
            <a:r>
              <a:rPr lang="en-US" sz="1600" dirty="0"/>
              <a:t>Poetry may be considered a foreign genre with colonial connotations, linked to its classic forms as practiced in Europe, a large body of local poetry and poetic practices exist, from different groups in the population</a:t>
            </a:r>
            <a:endParaRPr lang="en-ZA" sz="1600" dirty="0"/>
          </a:p>
          <a:p>
            <a:r>
              <a:rPr lang="en-US" sz="1600" dirty="0"/>
              <a:t>Poetry as a form of Indigenous knowledge: not African essentialism but an acute awareness that this knowledge is place based and Africa-</a:t>
            </a:r>
            <a:r>
              <a:rPr lang="en-US" sz="1600" dirty="0" err="1"/>
              <a:t>centred</a:t>
            </a:r>
            <a:r>
              <a:rPr lang="en-US" sz="1600" dirty="0"/>
              <a:t>, historically forged but fluid and changing; a form of living archive of colonial, apartheid and post-apartheid society</a:t>
            </a:r>
            <a:endParaRPr lang="en-ZA" sz="1600" dirty="0"/>
          </a:p>
          <a:p>
            <a:endParaRPr lang="en-US" sz="1600" dirty="0"/>
          </a:p>
          <a:p>
            <a:endParaRPr lang="en-US" sz="1600" dirty="0"/>
          </a:p>
          <a:p>
            <a:pPr marL="0" indent="0">
              <a:buNone/>
            </a:pPr>
            <a:endParaRPr lang="en-ZA" sz="1600" dirty="0"/>
          </a:p>
          <a:p>
            <a:pPr marL="0" indent="0">
              <a:buNone/>
            </a:pPr>
            <a:endParaRPr lang="en-US" sz="1300" dirty="0"/>
          </a:p>
          <a:p>
            <a:endParaRPr lang="en-ZA" sz="1300" dirty="0"/>
          </a:p>
          <a:p>
            <a:endParaRPr lang="en-US" sz="1300" dirty="0"/>
          </a:p>
        </p:txBody>
      </p:sp>
    </p:spTree>
    <p:extLst>
      <p:ext uri="{BB962C8B-B14F-4D97-AF65-F5344CB8AC3E}">
        <p14:creationId xmlns:p14="http://schemas.microsoft.com/office/powerpoint/2010/main" val="244335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5D85E6-ECA5-E84B-A9C1-8DB0E5F8631A}"/>
              </a:ext>
            </a:extLst>
          </p:cNvPr>
          <p:cNvSpPr>
            <a:spLocks noGrp="1"/>
          </p:cNvSpPr>
          <p:nvPr>
            <p:ph type="title"/>
          </p:nvPr>
        </p:nvSpPr>
        <p:spPr>
          <a:xfrm>
            <a:off x="4384039" y="365125"/>
            <a:ext cx="7164493" cy="1325563"/>
          </a:xfrm>
        </p:spPr>
        <p:txBody>
          <a:bodyPr>
            <a:normAutofit/>
          </a:bodyPr>
          <a:lstStyle/>
          <a:p>
            <a:endParaRPr lang="en-US" dirty="0"/>
          </a:p>
        </p:txBody>
      </p:sp>
      <p:pic>
        <p:nvPicPr>
          <p:cNvPr id="5" name="Picture 4" descr="Image result for poetry">
            <a:extLst>
              <a:ext uri="{FF2B5EF4-FFF2-40B4-BE49-F238E27FC236}">
                <a16:creationId xmlns:a16="http://schemas.microsoft.com/office/drawing/2014/main" id="{72980DC1-C01E-0747-96EB-35010065A703}"/>
              </a:ext>
            </a:extLst>
          </p:cNvPr>
          <p:cNvPicPr/>
          <p:nvPr/>
        </p:nvPicPr>
        <p:blipFill rotWithShape="1">
          <a:blip r:embed="rId2">
            <a:extLst>
              <a:ext uri="{28A0092B-C50C-407E-A947-70E740481C1C}">
                <a14:useLocalDpi xmlns:a14="http://schemas.microsoft.com/office/drawing/2010/main" val="0"/>
              </a:ext>
            </a:extLst>
          </a:blip>
          <a:srcRect t="29468" b="11830"/>
          <a:stretch/>
        </p:blipFill>
        <p:spPr bwMode="auto">
          <a:xfrm>
            <a:off x="480060" y="1922313"/>
            <a:ext cx="3425957" cy="3012892"/>
          </a:xfrm>
          <a:prstGeom prst="rect">
            <a:avLst/>
          </a:prstGeom>
          <a:noFill/>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D8896DF3-48C0-9E45-9AAD-B3166A200F04}"/>
              </a:ext>
            </a:extLst>
          </p:cNvPr>
          <p:cNvSpPr>
            <a:spLocks noGrp="1"/>
          </p:cNvSpPr>
          <p:nvPr>
            <p:ph idx="1"/>
          </p:nvPr>
        </p:nvSpPr>
        <p:spPr>
          <a:xfrm>
            <a:off x="4387515" y="653143"/>
            <a:ext cx="7161017" cy="5523819"/>
          </a:xfrm>
        </p:spPr>
        <p:txBody>
          <a:bodyPr>
            <a:normAutofit lnSpcReduction="10000"/>
          </a:bodyPr>
          <a:lstStyle/>
          <a:p>
            <a:pPr marL="0" indent="0">
              <a:buNone/>
            </a:pPr>
            <a:r>
              <a:rPr lang="en-US" sz="2000" dirty="0"/>
              <a:t>“poetry holds rich educational potential to connect with learners’ everyday lives in meaningful ways and to engage them by transcending purely rational and cognitive forms of inquiry, delving into emotional domains through multi-modal methods of teaching and learning. This is particularly relevant in a society with traumatic circumstances and histories, like South Africa. Despite this fertile potential for poetry in the classroom, some research has found this genre to be experienced as elitist, unfamiliar and alienating, with educators struggling to teach it as a literary form. It is therefore important for poetry educators to utilize forms of Culturally Relevant Pedagogy that draw connections between learners’ life worlds and the classroom, simultaneously prioritizing their academic success and socio-political consciousness. This is particularly so in South Africa, a country where the rumblings of discontent have already </a:t>
            </a:r>
            <a:r>
              <a:rPr lang="en-US" sz="2000" dirty="0" err="1"/>
              <a:t>tremoured</a:t>
            </a:r>
            <a:r>
              <a:rPr lang="en-US" sz="2000" dirty="0"/>
              <a:t> through higher education institutions, with students dismissing curricula and teaching as underpinned by colonialism, rather than familiar cultural reference points and practices that may precipitate enriching educational experiences. I explore how this may be achieved by looking at the poetry curricula choices, as well as educators’ teaching and assessment practices in two high schools in Johannesburg.” </a:t>
            </a:r>
            <a:endParaRPr lang="en-ZA" sz="2000" dirty="0"/>
          </a:p>
          <a:p>
            <a:endParaRPr lang="en-US" sz="1600" dirty="0"/>
          </a:p>
        </p:txBody>
      </p:sp>
    </p:spTree>
    <p:extLst>
      <p:ext uri="{BB962C8B-B14F-4D97-AF65-F5344CB8AC3E}">
        <p14:creationId xmlns:p14="http://schemas.microsoft.com/office/powerpoint/2010/main" val="320207974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FF33-48F1-8D41-9496-4A5A3051FDC7}"/>
              </a:ext>
            </a:extLst>
          </p:cNvPr>
          <p:cNvSpPr>
            <a:spLocks noGrp="1"/>
          </p:cNvSpPr>
          <p:nvPr>
            <p:ph type="title"/>
          </p:nvPr>
        </p:nvSpPr>
        <p:spPr/>
        <p:txBody>
          <a:bodyPr/>
          <a:lstStyle/>
          <a:p>
            <a:r>
              <a:rPr lang="en-US" b="1" dirty="0"/>
              <a:t>Research contexts, interviews with educators and analysis</a:t>
            </a:r>
            <a:endParaRPr lang="en-US" dirty="0"/>
          </a:p>
        </p:txBody>
      </p:sp>
      <p:sp>
        <p:nvSpPr>
          <p:cNvPr id="3" name="Content Placeholder 2">
            <a:extLst>
              <a:ext uri="{FF2B5EF4-FFF2-40B4-BE49-F238E27FC236}">
                <a16:creationId xmlns:a16="http://schemas.microsoft.com/office/drawing/2014/main" id="{3B5E5982-E0C5-B042-A529-8DC5499FBE83}"/>
              </a:ext>
            </a:extLst>
          </p:cNvPr>
          <p:cNvSpPr>
            <a:spLocks noGrp="1"/>
          </p:cNvSpPr>
          <p:nvPr>
            <p:ph idx="1"/>
          </p:nvPr>
        </p:nvSpPr>
        <p:spPr/>
        <p:txBody>
          <a:bodyPr>
            <a:normAutofit fontScale="92500" lnSpcReduction="10000"/>
          </a:bodyPr>
          <a:lstStyle/>
          <a:p>
            <a:r>
              <a:rPr lang="en-US" dirty="0"/>
              <a:t>Schools recruited through teachers in the ZAPP network</a:t>
            </a:r>
          </a:p>
          <a:p>
            <a:r>
              <a:rPr lang="en-US" dirty="0"/>
              <a:t>Teachers then introduced us to their colleagues and we explained the research</a:t>
            </a:r>
          </a:p>
          <a:p>
            <a:r>
              <a:rPr lang="en-US" dirty="0"/>
              <a:t>2 schools: a former model C, a Soweto school; Exclusively Black learners. </a:t>
            </a:r>
          </a:p>
          <a:p>
            <a:r>
              <a:rPr lang="en-US" dirty="0"/>
              <a:t>9 interviews with English department teachers, lasting approximately 1 hour</a:t>
            </a:r>
          </a:p>
          <a:p>
            <a:r>
              <a:rPr lang="en-ZA" dirty="0"/>
              <a:t>Interviews quite open-ended; explored where teachers have studied, heard and read poetry (inside and outside formal educational spaces), which poems they find rewarding, challenging or unpleasant to teach, their aims, experiences and methods in teaching poetry and which poems they think that students enjoy the most. </a:t>
            </a:r>
          </a:p>
          <a:p>
            <a:endParaRPr lang="en-US" dirty="0"/>
          </a:p>
          <a:p>
            <a:endParaRPr lang="en-US" dirty="0"/>
          </a:p>
        </p:txBody>
      </p:sp>
    </p:spTree>
    <p:extLst>
      <p:ext uri="{BB962C8B-B14F-4D97-AF65-F5344CB8AC3E}">
        <p14:creationId xmlns:p14="http://schemas.microsoft.com/office/powerpoint/2010/main" val="235120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50696-F06F-9A4A-B914-B7C0996453F2}"/>
              </a:ext>
            </a:extLst>
          </p:cNvPr>
          <p:cNvSpPr>
            <a:spLocks noGrp="1"/>
          </p:cNvSpPr>
          <p:nvPr>
            <p:ph type="title"/>
          </p:nvPr>
        </p:nvSpPr>
        <p:spPr>
          <a:xfrm>
            <a:off x="4965430" y="629266"/>
            <a:ext cx="6586491" cy="1676603"/>
          </a:xfrm>
        </p:spPr>
        <p:txBody>
          <a:bodyPr>
            <a:normAutofit/>
          </a:bodyPr>
          <a:lstStyle/>
          <a:p>
            <a:r>
              <a:rPr lang="en-US" sz="2100" i="1" u="sng"/>
              <a:t/>
            </a:r>
            <a:br>
              <a:rPr lang="en-US" sz="2100" i="1" u="sng"/>
            </a:br>
            <a:r>
              <a:rPr lang="en-US" sz="2100" i="1" u="sng"/>
              <a:t>Theme 1</a:t>
            </a:r>
            <a:r>
              <a:rPr lang="en-ZA" sz="2100"/>
              <a:t/>
            </a:r>
            <a:br>
              <a:rPr lang="en-ZA" sz="2100"/>
            </a:br>
            <a:r>
              <a:rPr lang="en-US" sz="2100" i="1" u="sng"/>
              <a:t>“The moment there is something they can relate to it opens up the conversation”: curriculum choices </a:t>
            </a:r>
            <a:r>
              <a:rPr lang="en-ZA" sz="2100"/>
              <a:t/>
            </a:r>
            <a:br>
              <a:rPr lang="en-ZA" sz="2100"/>
            </a:br>
            <a:endParaRPr lang="en-US" sz="2100"/>
          </a:p>
        </p:txBody>
      </p:sp>
      <p:pic>
        <p:nvPicPr>
          <p:cNvPr id="4" name="Picture 2" descr="https://onbeing.org/wp-content/uploads/2018/06/The-onbeing-_-Poetry_72dpi-900x0-c-default.jpg">
            <a:extLst>
              <a:ext uri="{FF2B5EF4-FFF2-40B4-BE49-F238E27FC236}">
                <a16:creationId xmlns:a16="http://schemas.microsoft.com/office/drawing/2014/main" id="{295E07EC-C2E1-A343-9B5A-2573CE9F6E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00" r="1390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8A77FD-EE6E-CE44-8383-0439180E6F4D}"/>
              </a:ext>
            </a:extLst>
          </p:cNvPr>
          <p:cNvSpPr>
            <a:spLocks noGrp="1"/>
          </p:cNvSpPr>
          <p:nvPr>
            <p:ph idx="1"/>
          </p:nvPr>
        </p:nvSpPr>
        <p:spPr>
          <a:xfrm>
            <a:off x="4965431" y="2438400"/>
            <a:ext cx="6586489" cy="3785419"/>
          </a:xfrm>
        </p:spPr>
        <p:txBody>
          <a:bodyPr>
            <a:normAutofit/>
          </a:bodyPr>
          <a:lstStyle/>
          <a:p>
            <a:endParaRPr lang="en-US" sz="2400"/>
          </a:p>
          <a:p>
            <a:endParaRPr lang="en-US" sz="2400"/>
          </a:p>
          <a:p>
            <a:r>
              <a:rPr lang="en-US" sz="2400"/>
              <a:t>The concept of “relevance” appeared repeatedly in the interviews</a:t>
            </a:r>
          </a:p>
          <a:p>
            <a:pPr marL="0" indent="0">
              <a:buNone/>
            </a:pPr>
            <a:endParaRPr lang="en-US" sz="2400"/>
          </a:p>
          <a:p>
            <a:r>
              <a:rPr lang="en-US" sz="2400"/>
              <a:t>Related to the language used, the contexts and identities of the poetry/poets </a:t>
            </a:r>
          </a:p>
          <a:p>
            <a:endParaRPr lang="en-US" sz="2400"/>
          </a:p>
        </p:txBody>
      </p:sp>
    </p:spTree>
    <p:extLst>
      <p:ext uri="{BB962C8B-B14F-4D97-AF65-F5344CB8AC3E}">
        <p14:creationId xmlns:p14="http://schemas.microsoft.com/office/powerpoint/2010/main" val="399425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4" name="Rectangle 74">
            <a:extLst>
              <a:ext uri="{FF2B5EF4-FFF2-40B4-BE49-F238E27FC236}">
                <a16:creationId xmlns:a16="http://schemas.microsoft.com/office/drawing/2014/main" id="{7D8E67F2-F753-4E06-8229-4970A6725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5" name="Picture 76">
            <a:extLst>
              <a:ext uri="{FF2B5EF4-FFF2-40B4-BE49-F238E27FC236}">
                <a16:creationId xmlns:a16="http://schemas.microsoft.com/office/drawing/2014/main" id="{2EE1BDFD-564B-44A4-841A-50D6A8E75C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8F9EB1-6E4E-7B44-8DA6-5F5742696801}"/>
              </a:ext>
            </a:extLst>
          </p:cNvPr>
          <p:cNvSpPr>
            <a:spLocks noGrp="1"/>
          </p:cNvSpPr>
          <p:nvPr>
            <p:ph type="title"/>
          </p:nvPr>
        </p:nvSpPr>
        <p:spPr>
          <a:xfrm>
            <a:off x="5651800" y="213398"/>
            <a:ext cx="6397446" cy="1360715"/>
          </a:xfrm>
        </p:spPr>
        <p:txBody>
          <a:bodyPr>
            <a:noAutofit/>
          </a:bodyPr>
          <a:lstStyle/>
          <a:p>
            <a:r>
              <a:rPr lang="en-US" sz="2400" i="1" u="sng" dirty="0">
                <a:solidFill>
                  <a:srgbClr val="000000"/>
                </a:solidFill>
              </a:rPr>
              <a:t/>
            </a:r>
            <a:br>
              <a:rPr lang="en-US" sz="2400" i="1" u="sng" dirty="0">
                <a:solidFill>
                  <a:srgbClr val="000000"/>
                </a:solidFill>
              </a:rPr>
            </a:br>
            <a:r>
              <a:rPr lang="en-US" sz="2400" i="1" u="sng" dirty="0">
                <a:solidFill>
                  <a:srgbClr val="000000"/>
                </a:solidFill>
              </a:rPr>
              <a:t>Theme 1</a:t>
            </a:r>
            <a:r>
              <a:rPr lang="en-ZA" sz="2400" dirty="0">
                <a:solidFill>
                  <a:srgbClr val="000000"/>
                </a:solidFill>
              </a:rPr>
              <a:t/>
            </a:r>
            <a:br>
              <a:rPr lang="en-ZA" sz="2400" dirty="0">
                <a:solidFill>
                  <a:srgbClr val="000000"/>
                </a:solidFill>
              </a:rPr>
            </a:br>
            <a:r>
              <a:rPr lang="en-US" sz="2400" i="1" u="sng" dirty="0">
                <a:solidFill>
                  <a:srgbClr val="000000"/>
                </a:solidFill>
              </a:rPr>
              <a:t>“The moment there is something they can relate to it opens up the conversation”: curriculum choices </a:t>
            </a:r>
            <a:r>
              <a:rPr lang="en-ZA" sz="2400" dirty="0">
                <a:solidFill>
                  <a:srgbClr val="000000"/>
                </a:solidFill>
              </a:rPr>
              <a:t/>
            </a:r>
            <a:br>
              <a:rPr lang="en-ZA" sz="2400" dirty="0">
                <a:solidFill>
                  <a:srgbClr val="000000"/>
                </a:solidFill>
              </a:rPr>
            </a:br>
            <a:endParaRPr lang="en-US" sz="2400" dirty="0">
              <a:solidFill>
                <a:srgbClr val="000000"/>
              </a:solidFill>
            </a:endParaRPr>
          </a:p>
        </p:txBody>
      </p:sp>
      <p:sp>
        <p:nvSpPr>
          <p:cNvPr id="4106"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descr="https://www.lyrikline.org/files/cache/a8df839b5e1deb83a37d6d833cec7755_f13245.jpg">
            <a:extLst>
              <a:ext uri="{FF2B5EF4-FFF2-40B4-BE49-F238E27FC236}">
                <a16:creationId xmlns:a16="http://schemas.microsoft.com/office/drawing/2014/main" id="{1C678C1D-8CEC-3F45-A992-01C27F5D93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56283" y="213398"/>
            <a:ext cx="1503115" cy="1360715"/>
          </a:xfrm>
          <a:prstGeom prst="rect">
            <a:avLst/>
          </a:prstGeom>
          <a:noFill/>
          <a:extLst>
            <a:ext uri="{909E8E84-426E-40DD-AFC4-6F175D3DCCD1}">
              <a14:hiddenFill xmlns:a14="http://schemas.microsoft.com/office/drawing/2010/main">
                <a:solidFill>
                  <a:srgbClr val="FFFFFF"/>
                </a:solidFill>
              </a14:hiddenFill>
            </a:ext>
          </a:extLst>
        </p:spPr>
      </p:pic>
      <p:sp>
        <p:nvSpPr>
          <p:cNvPr id="4107"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2" name="Picture 6" descr="Wordsworth on Helvellyn by Benjamin Robert Haydon.jpg">
            <a:extLst>
              <a:ext uri="{FF2B5EF4-FFF2-40B4-BE49-F238E27FC236}">
                <a16:creationId xmlns:a16="http://schemas.microsoft.com/office/drawing/2014/main" id="{4CC20E80-A8E0-0145-A07D-18A70127A3B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13332" y="3875314"/>
            <a:ext cx="2175905" cy="267042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6628965-3B50-AA44-AF1E-0F52AA2AA956}"/>
              </a:ext>
            </a:extLst>
          </p:cNvPr>
          <p:cNvSpPr>
            <a:spLocks noGrp="1"/>
          </p:cNvSpPr>
          <p:nvPr>
            <p:ph idx="1"/>
          </p:nvPr>
        </p:nvSpPr>
        <p:spPr>
          <a:xfrm>
            <a:off x="5457371" y="1365813"/>
            <a:ext cx="6734629" cy="5492187"/>
          </a:xfrm>
        </p:spPr>
        <p:txBody>
          <a:bodyPr anchor="ctr">
            <a:normAutofit/>
          </a:bodyPr>
          <a:lstStyle/>
          <a:p>
            <a:pPr marL="0" indent="0">
              <a:buNone/>
            </a:pPr>
            <a:endParaRPr lang="en-US" sz="800" i="1" dirty="0">
              <a:solidFill>
                <a:srgbClr val="000000"/>
              </a:solidFill>
            </a:endParaRPr>
          </a:p>
          <a:p>
            <a:pPr marL="0" indent="0">
              <a:buNone/>
            </a:pPr>
            <a:r>
              <a:rPr lang="en-US" sz="1200" i="1" dirty="0">
                <a:solidFill>
                  <a:srgbClr val="000000"/>
                </a:solidFill>
              </a:rPr>
              <a:t>For poetry to be interesting they need to read poets from similar background to them. It solves a lot of the issues. The language is similar, the issues recognizable, diction, sentence. So that’s a starting point. Role models in their types of communities…(but) just to say we need more African poets or more Black poets, it’s not getting to the complexity of the issue. Cause you bring like </a:t>
            </a:r>
            <a:r>
              <a:rPr lang="en-US" sz="1200" i="1" dirty="0" err="1">
                <a:solidFill>
                  <a:srgbClr val="000000"/>
                </a:solidFill>
              </a:rPr>
              <a:t>Koleka</a:t>
            </a:r>
            <a:r>
              <a:rPr lang="en-US" sz="1200" i="1" dirty="0">
                <a:solidFill>
                  <a:srgbClr val="000000"/>
                </a:solidFill>
              </a:rPr>
              <a:t> </a:t>
            </a:r>
            <a:r>
              <a:rPr lang="en-US" sz="1200" i="1" dirty="0" err="1">
                <a:solidFill>
                  <a:srgbClr val="000000"/>
                </a:solidFill>
              </a:rPr>
              <a:t>Putuma</a:t>
            </a:r>
            <a:r>
              <a:rPr lang="en-US" sz="1200" i="1" dirty="0">
                <a:solidFill>
                  <a:srgbClr val="000000"/>
                </a:solidFill>
              </a:rPr>
              <a:t> poem and it’s amazing… but that type of poet, like Model C school bam nail it, but here that English level and way of speaking and even some of the issues, they’re not the same issues, they may be connected… just because a person’s Black and has a history of being oppressed by white people, it doesn’t mean that people are experiencing that in the same way.</a:t>
            </a:r>
          </a:p>
          <a:p>
            <a:pPr marL="0" indent="0">
              <a:buNone/>
            </a:pPr>
            <a:endParaRPr lang="en-ZA" sz="1200" dirty="0">
              <a:solidFill>
                <a:srgbClr val="000000"/>
              </a:solidFill>
            </a:endParaRPr>
          </a:p>
          <a:p>
            <a:pPr marL="0" indent="0">
              <a:buNone/>
            </a:pPr>
            <a:r>
              <a:rPr lang="en-ZA" sz="1200" dirty="0">
                <a:solidFill>
                  <a:srgbClr val="000000"/>
                </a:solidFill>
              </a:rPr>
              <a:t>__________________________________</a:t>
            </a:r>
          </a:p>
          <a:p>
            <a:pPr marL="0" indent="0">
              <a:buNone/>
            </a:pPr>
            <a:r>
              <a:rPr lang="en-US" sz="1200" i="1" dirty="0">
                <a:solidFill>
                  <a:srgbClr val="000000"/>
                </a:solidFill>
              </a:rPr>
              <a:t>I did a poem by </a:t>
            </a:r>
            <a:r>
              <a:rPr lang="en-US" sz="1200" i="1" dirty="0" err="1">
                <a:solidFill>
                  <a:srgbClr val="000000"/>
                </a:solidFill>
              </a:rPr>
              <a:t>Lebo</a:t>
            </a:r>
            <a:r>
              <a:rPr lang="en-US" sz="1200" i="1" dirty="0">
                <a:solidFill>
                  <a:srgbClr val="000000"/>
                </a:solidFill>
              </a:rPr>
              <a:t> </a:t>
            </a:r>
            <a:r>
              <a:rPr lang="en-US" sz="1200" i="1" dirty="0" err="1">
                <a:solidFill>
                  <a:srgbClr val="000000"/>
                </a:solidFill>
              </a:rPr>
              <a:t>Mashile</a:t>
            </a:r>
            <a:r>
              <a:rPr lang="en-US" sz="1200" i="1" dirty="0">
                <a:solidFill>
                  <a:srgbClr val="000000"/>
                </a:solidFill>
              </a:rPr>
              <a:t> </a:t>
            </a:r>
            <a:r>
              <a:rPr lang="en-US" sz="1200" b="1" i="1" dirty="0">
                <a:solidFill>
                  <a:srgbClr val="000000"/>
                </a:solidFill>
              </a:rPr>
              <a:t>Tomorrow’s Daughters</a:t>
            </a:r>
            <a:r>
              <a:rPr lang="en-US" sz="1200" i="1" dirty="0">
                <a:solidFill>
                  <a:srgbClr val="000000"/>
                </a:solidFill>
              </a:rPr>
              <a:t>… that thing. We spent 4 periods, we were meant to spend two. </a:t>
            </a:r>
            <a:r>
              <a:rPr lang="en-US" sz="1200" i="1" dirty="0" err="1">
                <a:solidFill>
                  <a:srgbClr val="000000"/>
                </a:solidFill>
              </a:rPr>
              <a:t>Yooo</a:t>
            </a:r>
            <a:r>
              <a:rPr lang="en-US" sz="1200" i="1" dirty="0">
                <a:solidFill>
                  <a:srgbClr val="000000"/>
                </a:solidFill>
              </a:rPr>
              <a:t> that thing. I try to have flexibility when its touching the kids. There were a lot of contentious issues. Its normally poetry that would engender that (passionate) kind of conversation. The moment there is something they can relate to it opens up, it opens up the conversation. But some of the poems they struggle to interpret. A lot of the SA poems they get it but like the English poets, we have to do sonnets, they are tested on the Italian and the Shakespearian sonnets and that kind of poetry they battle with. Not just the language, the concepts, the ideas, the themes, they battle with that. </a:t>
            </a:r>
          </a:p>
          <a:p>
            <a:pPr marL="0" indent="0">
              <a:buNone/>
            </a:pPr>
            <a:endParaRPr lang="en-US" sz="1200" i="1" dirty="0">
              <a:solidFill>
                <a:srgbClr val="000000"/>
              </a:solidFill>
            </a:endParaRPr>
          </a:p>
          <a:p>
            <a:pPr marL="0" indent="0">
              <a:buNone/>
            </a:pPr>
            <a:r>
              <a:rPr lang="en-US" sz="1200" i="1" dirty="0">
                <a:solidFill>
                  <a:srgbClr val="000000"/>
                </a:solidFill>
              </a:rPr>
              <a:t>____________________________________</a:t>
            </a:r>
          </a:p>
          <a:p>
            <a:pPr marL="0" indent="0">
              <a:buNone/>
            </a:pPr>
            <a:r>
              <a:rPr lang="en-ZA" sz="1200" b="1" i="1" dirty="0">
                <a:solidFill>
                  <a:srgbClr val="000000"/>
                </a:solidFill>
              </a:rPr>
              <a:t>Interviewer:</a:t>
            </a:r>
            <a:r>
              <a:rPr lang="en-ZA" sz="1200" i="1" dirty="0">
                <a:solidFill>
                  <a:srgbClr val="000000"/>
                </a:solidFill>
              </a:rPr>
              <a:t> Can you name a difficult poem to teach?</a:t>
            </a:r>
            <a:endParaRPr lang="en-ZA" sz="1200" dirty="0">
              <a:solidFill>
                <a:srgbClr val="000000"/>
              </a:solidFill>
            </a:endParaRPr>
          </a:p>
          <a:p>
            <a:pPr marL="0" indent="0">
              <a:buNone/>
            </a:pPr>
            <a:r>
              <a:rPr lang="en-ZA" sz="1200" b="1" i="1" dirty="0">
                <a:solidFill>
                  <a:srgbClr val="000000"/>
                </a:solidFill>
              </a:rPr>
              <a:t>Educator: </a:t>
            </a:r>
            <a:r>
              <a:rPr lang="en-ZA" sz="1200" i="1" dirty="0">
                <a:solidFill>
                  <a:srgbClr val="000000"/>
                </a:solidFill>
              </a:rPr>
              <a:t>London 1802; he writes about Milton and I really struggled to get them to turn on because it was so removed from their political culture. Removed from their time… Then we did “next please”, but they responded to it better because the abstract theme in it was something they could identify with.</a:t>
            </a:r>
            <a:r>
              <a:rPr lang="en-ZA" sz="1200" dirty="0">
                <a:solidFill>
                  <a:srgbClr val="000000"/>
                </a:solidFill>
                <a:effectLst/>
              </a:rPr>
              <a:t> </a:t>
            </a:r>
            <a:endParaRPr lang="en-US" sz="1200" dirty="0">
              <a:solidFill>
                <a:srgbClr val="000000"/>
              </a:solidFill>
            </a:endParaRPr>
          </a:p>
          <a:p>
            <a:endParaRPr lang="en-US" sz="1200" i="1" dirty="0">
              <a:solidFill>
                <a:srgbClr val="000000"/>
              </a:solidFill>
            </a:endParaRPr>
          </a:p>
          <a:p>
            <a:endParaRPr lang="en-US" sz="800" dirty="0">
              <a:solidFill>
                <a:srgbClr val="000000"/>
              </a:solidFill>
            </a:endParaRPr>
          </a:p>
        </p:txBody>
      </p:sp>
    </p:spTree>
    <p:extLst>
      <p:ext uri="{BB962C8B-B14F-4D97-AF65-F5344CB8AC3E}">
        <p14:creationId xmlns:p14="http://schemas.microsoft.com/office/powerpoint/2010/main" val="2909783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2985</Words>
  <Application>Microsoft Office PowerPoint</Application>
  <PresentationFormat>Widescreen</PresentationFormat>
  <Paragraphs>130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“That’s schoolified”:  Curriculum, pedagogy and assessment shaping English poetry for Black learners in Johannesburg</vt:lpstr>
      <vt:lpstr>South African Poetry Project: ZAPP</vt:lpstr>
      <vt:lpstr>This (part of) the project:</vt:lpstr>
      <vt:lpstr>Curriculum and Assessment Policy Statement (CAPS) for English home language grades 10-12 </vt:lpstr>
      <vt:lpstr>International research on teaching poetry: contextualizing the issues </vt:lpstr>
      <vt:lpstr>PowerPoint Presentation</vt:lpstr>
      <vt:lpstr>Research contexts, interviews with educators and analysis</vt:lpstr>
      <vt:lpstr> Theme 1 “The moment there is something they can relate to it opens up the conversation”: curriculum choices  </vt:lpstr>
      <vt:lpstr> Theme 1 “The moment there is something they can relate to it opens up the conversation”: curriculum choices  </vt:lpstr>
      <vt:lpstr>Theme 1 “The moment there is something they can relate to it opens up the conversation”: curriculum choices</vt:lpstr>
      <vt:lpstr>Theme 2 Grasping at figures of speech: poetry pedagogy  </vt:lpstr>
      <vt:lpstr>Theme 2 Grasping at figures of speech: poetry pedagogy</vt:lpstr>
      <vt:lpstr>Theme 3 “There are some teachers who won’t teach if they don’t have a memo”: assessment</vt:lpstr>
      <vt:lpstr>Theme 3 “There are some teachers who won’t teach if they don’t have a memo”: assessment</vt:lpstr>
      <vt:lpstr>“Finding the poetry in poetry”: some thoughts</vt:lpstr>
      <vt:lpstr>“Finding the poetry in poetry”: some thoughts</vt:lpstr>
      <vt:lpstr>“Finding the poetry in poetry”: some thoughts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“That’s schoolified”:  Curriculum, pedagogy and assessment shaping poetry in English for Black learners in Johannesburg</dc:title>
  <dc:creator>Adam Cooper</dc:creator>
  <cp:lastModifiedBy>Tebogo Moselakgomo</cp:lastModifiedBy>
  <cp:revision>5</cp:revision>
  <dcterms:created xsi:type="dcterms:W3CDTF">2019-07-19T16:07:02Z</dcterms:created>
  <dcterms:modified xsi:type="dcterms:W3CDTF">2019-11-29T12:01:04Z</dcterms:modified>
</cp:coreProperties>
</file>